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6858000" cy="9906000" type="A4"/>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9"/>
  </p:normalViewPr>
  <p:slideViewPr>
    <p:cSldViewPr>
      <p:cViewPr>
        <p:scale>
          <a:sx n="108" d="100"/>
          <a:sy n="108" d="100"/>
        </p:scale>
        <p:origin x="2528" y="-1976"/>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440722-031F-4A0F-A805-5A8A5F6A8B5D}" type="datetimeFigureOut">
              <a:rPr lang="zh-CN" altLang="en-US" smtClean="0"/>
              <a:pPr/>
              <a:t>2019/12/5</a:t>
            </a:fld>
            <a:endParaRPr lang="zh-CN" altLang="en-US"/>
          </a:p>
        </p:txBody>
      </p:sp>
      <p:sp>
        <p:nvSpPr>
          <p:cNvPr id="4" name="幻灯片图像占位符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AAAF9E-1AD3-4AFE-AAF1-27ED925C098D}" type="slidenum">
              <a:rPr lang="zh-CN" altLang="en-US" smtClean="0"/>
              <a:pPr/>
              <a:t>‹#›</a:t>
            </a:fld>
            <a:endParaRPr lang="zh-CN" altLang="en-US"/>
          </a:p>
        </p:txBody>
      </p:sp>
    </p:spTree>
    <p:extLst>
      <p:ext uri="{BB962C8B-B14F-4D97-AF65-F5344CB8AC3E}">
        <p14:creationId xmlns:p14="http://schemas.microsoft.com/office/powerpoint/2010/main" val="3235445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6AAAF9E-1AD3-4AFE-AAF1-27ED925C098D}" type="slidenum">
              <a:rPr lang="zh-CN" altLang="en-US" smtClean="0"/>
              <a:pPr/>
              <a:t>3</a:t>
            </a:fld>
            <a:endParaRPr lang="zh-CN" altLang="en-US"/>
          </a:p>
        </p:txBody>
      </p:sp>
    </p:spTree>
    <p:extLst>
      <p:ext uri="{BB962C8B-B14F-4D97-AF65-F5344CB8AC3E}">
        <p14:creationId xmlns:p14="http://schemas.microsoft.com/office/powerpoint/2010/main" val="1090842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514350" y="3077283"/>
            <a:ext cx="5829300" cy="2123369"/>
          </a:xfrm>
        </p:spPr>
        <p:txBody>
          <a:bodyPr/>
          <a:lstStyle/>
          <a:p>
            <a:r>
              <a:rPr lang="zh-CN" altLang="en-US"/>
              <a:t>单击此处编辑母版标题样式</a:t>
            </a:r>
          </a:p>
        </p:txBody>
      </p:sp>
      <p:sp>
        <p:nvSpPr>
          <p:cNvPr id="3" name="副标题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4972050" y="396701"/>
            <a:ext cx="1543050" cy="8452203"/>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342900" y="396701"/>
            <a:ext cx="4514850" cy="845220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41735" y="6365524"/>
            <a:ext cx="5829300" cy="1967442"/>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3483769" y="2217385"/>
            <a:ext cx="3031332"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3483769" y="3141486"/>
            <a:ext cx="303133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2019/12/5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2019/12/5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2019/12/5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342900" y="394405"/>
            <a:ext cx="2256235" cy="1678517"/>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2681288" y="394408"/>
            <a:ext cx="3833812"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342900"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344216" y="6934200"/>
            <a:ext cx="4114800" cy="818622"/>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2019/12/5</a:t>
            </a:fld>
            <a:endParaRPr lang="zh-CN" altLang="en-US"/>
          </a:p>
        </p:txBody>
      </p:sp>
      <p:sp>
        <p:nvSpPr>
          <p:cNvPr id="5" name="页脚占位符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7384" y="0"/>
            <a:ext cx="6885384" cy="2288704"/>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dirty="0"/>
          </a:p>
        </p:txBody>
      </p:sp>
      <p:sp>
        <p:nvSpPr>
          <p:cNvPr id="7" name="TextBox 6"/>
          <p:cNvSpPr txBox="1"/>
          <p:nvPr/>
        </p:nvSpPr>
        <p:spPr>
          <a:xfrm>
            <a:off x="0" y="400141"/>
            <a:ext cx="4143637" cy="1661993"/>
          </a:xfrm>
          <a:prstGeom prst="rect">
            <a:avLst/>
          </a:prstGeom>
          <a:noFill/>
        </p:spPr>
        <p:txBody>
          <a:bodyPr wrap="square" rtlCol="0">
            <a:spAutoFit/>
          </a:bodyPr>
          <a:lstStyle/>
          <a:p>
            <a:r>
              <a:rPr lang="en-US" altLang="zh-CN" dirty="0"/>
              <a:t>Professional Tracking System For Containers</a:t>
            </a:r>
            <a:endParaRPr lang="en-US" altLang="zh-CN" b="1" dirty="0">
              <a:solidFill>
                <a:schemeClr val="bg1"/>
              </a:solidFill>
              <a:latin typeface="微软雅黑" pitchFamily="34" charset="-122"/>
              <a:ea typeface="微软雅黑" pitchFamily="34" charset="-122"/>
            </a:endParaRPr>
          </a:p>
          <a:p>
            <a:endParaRPr lang="en-US" altLang="zh-CN" sz="1100" dirty="0"/>
          </a:p>
          <a:p>
            <a:r>
              <a:rPr lang="en-US" altLang="zh-CN" sz="1100" dirty="0"/>
              <a:t>SL411 is a universal compact intelligent terminal for containers. The main equipment can be flexibly installed nearby the Container Vent. Professional IoT battery, low battery consumption, waterproof level IP67, GPS + </a:t>
            </a:r>
            <a:r>
              <a:rPr lang="en-US" altLang="zh-CN" sz="1100" dirty="0" err="1"/>
              <a:t>WiFi</a:t>
            </a:r>
            <a:r>
              <a:rPr lang="en-US" altLang="zh-CN" sz="1100" dirty="0"/>
              <a:t> + LBS triple positioning chipset, global roaming SIM card pre-installed, wire/wireless door sensor…</a:t>
            </a:r>
            <a:endParaRPr lang="en-US" altLang="zh-CN" sz="1100" dirty="0">
              <a:solidFill>
                <a:schemeClr val="bg1"/>
              </a:solidFill>
              <a:latin typeface="微软雅黑" pitchFamily="34" charset="-122"/>
              <a:ea typeface="微软雅黑" pitchFamily="34" charset="-122"/>
            </a:endParaRPr>
          </a:p>
        </p:txBody>
      </p:sp>
      <p:sp>
        <p:nvSpPr>
          <p:cNvPr id="8" name="TextBox 7"/>
          <p:cNvSpPr txBox="1"/>
          <p:nvPr/>
        </p:nvSpPr>
        <p:spPr>
          <a:xfrm>
            <a:off x="2564904" y="2288704"/>
            <a:ext cx="1742593" cy="646331"/>
          </a:xfrm>
          <a:prstGeom prst="rect">
            <a:avLst/>
          </a:prstGeom>
          <a:noFill/>
        </p:spPr>
        <p:txBody>
          <a:bodyPr wrap="none" rtlCol="0">
            <a:spAutoFit/>
          </a:bodyPr>
          <a:lstStyle/>
          <a:p>
            <a:r>
              <a:rPr lang="en-US" altLang="zh-CN" dirty="0"/>
              <a:t>Product features</a:t>
            </a:r>
            <a:endParaRPr lang="zh-CN" altLang="zh-CN" dirty="0"/>
          </a:p>
          <a:p>
            <a:endParaRPr lang="zh-CN" altLang="en-US" b="1" dirty="0">
              <a:latin typeface="微软雅黑" pitchFamily="34" charset="-122"/>
              <a:ea typeface="微软雅黑" pitchFamily="34" charset="-122"/>
            </a:endParaRPr>
          </a:p>
        </p:txBody>
      </p:sp>
      <p:sp>
        <p:nvSpPr>
          <p:cNvPr id="10" name="矩形 9"/>
          <p:cNvSpPr/>
          <p:nvPr/>
        </p:nvSpPr>
        <p:spPr>
          <a:xfrm>
            <a:off x="0" y="2792760"/>
            <a:ext cx="6858000" cy="50405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11" name="流程图: 合并 10"/>
          <p:cNvSpPr/>
          <p:nvPr/>
        </p:nvSpPr>
        <p:spPr>
          <a:xfrm>
            <a:off x="3370684" y="2586028"/>
            <a:ext cx="130324" cy="134724"/>
          </a:xfrm>
          <a:prstGeom prst="flowChartMerg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9" name="表格 8"/>
          <p:cNvGraphicFramePr>
            <a:graphicFrameLocks noGrp="1"/>
          </p:cNvGraphicFramePr>
          <p:nvPr>
            <p:extLst>
              <p:ext uri="{D42A27DB-BD31-4B8C-83A1-F6EECF244321}">
                <p14:modId xmlns:p14="http://schemas.microsoft.com/office/powerpoint/2010/main" val="1912015139"/>
              </p:ext>
            </p:extLst>
          </p:nvPr>
        </p:nvGraphicFramePr>
        <p:xfrm>
          <a:off x="226740" y="2792760"/>
          <a:ext cx="6408711" cy="5345049"/>
        </p:xfrm>
        <a:graphic>
          <a:graphicData uri="http://schemas.openxmlformats.org/drawingml/2006/table">
            <a:tbl>
              <a:tblPr firstRow="1" bandRow="1">
                <a:tableStyleId>{5940675A-B579-460E-94D1-54222C63F5DA}</a:tableStyleId>
              </a:tblPr>
              <a:tblGrid>
                <a:gridCol w="3096343">
                  <a:extLst>
                    <a:ext uri="{9D8B030D-6E8A-4147-A177-3AD203B41FA5}">
                      <a16:colId xmlns:a16="http://schemas.microsoft.com/office/drawing/2014/main" val="20000"/>
                    </a:ext>
                  </a:extLst>
                </a:gridCol>
                <a:gridCol w="216024">
                  <a:extLst>
                    <a:ext uri="{9D8B030D-6E8A-4147-A177-3AD203B41FA5}">
                      <a16:colId xmlns:a16="http://schemas.microsoft.com/office/drawing/2014/main" val="20001"/>
                    </a:ext>
                  </a:extLst>
                </a:gridCol>
                <a:gridCol w="3096344">
                  <a:extLst>
                    <a:ext uri="{9D8B030D-6E8A-4147-A177-3AD203B41FA5}">
                      <a16:colId xmlns:a16="http://schemas.microsoft.com/office/drawing/2014/main" val="20002"/>
                    </a:ext>
                  </a:extLst>
                </a:gridCol>
              </a:tblGrid>
              <a:tr h="617925">
                <a:tc>
                  <a:txBody>
                    <a:bodyPr/>
                    <a:lstStyle/>
                    <a:p>
                      <a:pPr marL="285750" indent="-285750">
                        <a:buFont typeface="Wingdings" pitchFamily="2" charset="2"/>
                        <a:buChar char="Ø"/>
                      </a:pPr>
                      <a:r>
                        <a:rPr lang="en-US" altLang="zh-CN" sz="1600" b="1" kern="1200" dirty="0">
                          <a:solidFill>
                            <a:schemeClr val="tx1"/>
                          </a:solidFill>
                          <a:latin typeface="+mn-lt"/>
                          <a:ea typeface="+mn-ea"/>
                          <a:cs typeface="+mn-cs"/>
                        </a:rPr>
                        <a:t>Without Manual</a:t>
                      </a:r>
                      <a:r>
                        <a:rPr lang="en-US" altLang="zh-CN" sz="1600" b="1" kern="1200" baseline="0" dirty="0">
                          <a:solidFill>
                            <a:schemeClr val="tx1"/>
                          </a:solidFill>
                          <a:latin typeface="+mn-lt"/>
                          <a:ea typeface="+mn-ea"/>
                          <a:cs typeface="+mn-cs"/>
                        </a:rPr>
                        <a:t> </a:t>
                      </a:r>
                      <a:r>
                        <a:rPr lang="en-US" altLang="zh-CN" sz="1600" b="1" kern="1200" dirty="0">
                          <a:solidFill>
                            <a:schemeClr val="tx1"/>
                          </a:solidFill>
                          <a:latin typeface="+mn-lt"/>
                          <a:ea typeface="+mn-ea"/>
                          <a:cs typeface="+mn-cs"/>
                        </a:rPr>
                        <a:t>maintenance</a:t>
                      </a:r>
                      <a:endParaRPr lang="zh-CN" altLang="en-US" sz="1600" b="1" dirty="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171450" indent="-171450">
                        <a:buFont typeface="Wingdings" pitchFamily="2" charset="2"/>
                        <a:buChar char="Ø"/>
                      </a:pPr>
                      <a:endParaRPr lang="zh-CN" altLang="en-US" sz="100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altLang="zh-CN" sz="1600" b="1" kern="1200" dirty="0">
                          <a:solidFill>
                            <a:schemeClr val="tx1"/>
                          </a:solidFill>
                          <a:latin typeface="+mn-lt"/>
                          <a:ea typeface="+mn-ea"/>
                          <a:cs typeface="+mn-cs"/>
                        </a:rPr>
                        <a:t>Long-term working period</a:t>
                      </a:r>
                      <a:endParaRPr lang="zh-CN" altLang="zh-CN" sz="1600" kern="1200" dirty="0">
                        <a:solidFill>
                          <a:schemeClr val="tx1"/>
                        </a:solidFill>
                        <a:latin typeface="+mn-lt"/>
                        <a:ea typeface="+mn-ea"/>
                        <a:cs typeface="+mn-cs"/>
                      </a:endParaRPr>
                    </a:p>
                    <a:p>
                      <a:pPr marL="285750" indent="-285750" algn="l" defTabSz="914400" rtl="0" eaLnBrk="1" latinLnBrk="0" hangingPunct="1">
                        <a:buFont typeface="Wingdings" pitchFamily="2" charset="2"/>
                        <a:buChar char="Ø"/>
                      </a:pPr>
                      <a:endParaRPr lang="zh-CN" altLang="en-US" sz="1800" b="1" kern="1200" dirty="0">
                        <a:solidFill>
                          <a:schemeClr val="tx1"/>
                        </a:solidFill>
                        <a:latin typeface="微软雅黑" pitchFamily="34" charset="-122"/>
                        <a:ea typeface="微软雅黑" pitchFamily="34" charset="-122"/>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48821">
                <a:tc>
                  <a:txBody>
                    <a:bodyPr/>
                    <a:lstStyle/>
                    <a:p>
                      <a:r>
                        <a:rPr lang="en-US" altLang="zh-CN" sz="1200" kern="1200" dirty="0">
                          <a:solidFill>
                            <a:schemeClr val="tx1"/>
                          </a:solidFill>
                          <a:latin typeface="+mn-lt"/>
                          <a:ea typeface="+mn-ea"/>
                          <a:cs typeface="+mn-cs"/>
                        </a:rPr>
                        <a:t>Support OTA Remote Upgrade and Configuration</a:t>
                      </a:r>
                      <a:endParaRPr lang="zh-CN" altLang="en-US" sz="1200" dirty="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CN" altLang="en-US" sz="1200" dirty="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High-performance, high-capacity </a:t>
                      </a:r>
                      <a:r>
                        <a:rPr lang="en-US" altLang="zh-CN" sz="1200" kern="1200" dirty="0" err="1">
                          <a:solidFill>
                            <a:schemeClr val="tx1"/>
                          </a:solidFill>
                          <a:latin typeface="+mn-lt"/>
                          <a:ea typeface="+mn-ea"/>
                          <a:cs typeface="+mn-cs"/>
                        </a:rPr>
                        <a:t>IoT</a:t>
                      </a:r>
                      <a:r>
                        <a:rPr lang="en-US" altLang="zh-CN" sz="1200" kern="1200" dirty="0">
                          <a:solidFill>
                            <a:schemeClr val="tx1"/>
                          </a:solidFill>
                          <a:latin typeface="+mn-lt"/>
                          <a:ea typeface="+mn-ea"/>
                          <a:cs typeface="+mn-cs"/>
                        </a:rPr>
                        <a:t> special battery</a:t>
                      </a:r>
                      <a:endParaRPr lang="zh-CN" altLang="zh-CN" sz="1200" kern="1200" dirty="0">
                        <a:solidFill>
                          <a:schemeClr val="tx1"/>
                        </a:solidFill>
                        <a:latin typeface="+mn-lt"/>
                        <a:ea typeface="+mn-ea"/>
                        <a:cs typeface="+mn-cs"/>
                      </a:endParaRPr>
                    </a:p>
                    <a:p>
                      <a:endParaRPr lang="zh-CN" altLang="en-US" sz="1200" dirty="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48821">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altLang="zh-CN" sz="1800" b="1" kern="1200" dirty="0">
                          <a:solidFill>
                            <a:schemeClr val="tx1"/>
                          </a:solidFill>
                          <a:latin typeface="+mn-lt"/>
                          <a:ea typeface="+mn-ea"/>
                          <a:cs typeface="+mn-cs"/>
                        </a:rPr>
                        <a:t>Precise positioning</a:t>
                      </a:r>
                      <a:endParaRPr lang="zh-CN" altLang="zh-CN" sz="1800" b="1" kern="1200" dirty="0">
                        <a:solidFill>
                          <a:schemeClr val="tx1"/>
                        </a:solidFill>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171450" indent="-171450">
                        <a:buFont typeface="Wingdings" pitchFamily="2" charset="2"/>
                        <a:buChar char="Ø"/>
                      </a:pPr>
                      <a:endParaRPr lang="zh-CN" altLang="en-US" sz="100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altLang="zh-CN" sz="1800" b="1" kern="1200" dirty="0">
                          <a:solidFill>
                            <a:schemeClr val="tx1"/>
                          </a:solidFill>
                          <a:latin typeface="+mn-lt"/>
                          <a:ea typeface="+mn-ea"/>
                          <a:cs typeface="+mn-cs"/>
                        </a:rPr>
                        <a:t>Easy installation</a:t>
                      </a:r>
                      <a:endParaRPr lang="zh-CN" altLang="zh-CN" sz="1800" kern="1200" dirty="0">
                        <a:solidFill>
                          <a:schemeClr val="tx1"/>
                        </a:solidFill>
                        <a:latin typeface="+mn-lt"/>
                        <a:ea typeface="+mn-ea"/>
                        <a:cs typeface="+mn-cs"/>
                      </a:endParaRPr>
                    </a:p>
                    <a:p>
                      <a:pPr marL="285750" indent="-285750" algn="l" defTabSz="914400" rtl="0" eaLnBrk="1" latinLnBrk="0" hangingPunct="1">
                        <a:buFont typeface="Wingdings" pitchFamily="2" charset="2"/>
                        <a:buNone/>
                      </a:pPr>
                      <a:endParaRPr lang="zh-CN" altLang="en-US" sz="1800" b="1" kern="1200" dirty="0">
                        <a:solidFill>
                          <a:schemeClr val="tx1"/>
                        </a:solidFill>
                        <a:latin typeface="微软雅黑" pitchFamily="34" charset="-122"/>
                        <a:ea typeface="微软雅黑" pitchFamily="34" charset="-122"/>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488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Use GPS satellite, LBS base station, </a:t>
                      </a:r>
                      <a:r>
                        <a:rPr lang="en-US" altLang="zh-CN" sz="1200" kern="1200" dirty="0" err="1">
                          <a:solidFill>
                            <a:schemeClr val="tx1"/>
                          </a:solidFill>
                          <a:latin typeface="+mn-lt"/>
                          <a:ea typeface="+mn-ea"/>
                          <a:cs typeface="+mn-cs"/>
                        </a:rPr>
                        <a:t>WiFi</a:t>
                      </a:r>
                      <a:r>
                        <a:rPr lang="en-US" altLang="zh-CN" sz="1200" kern="1200" dirty="0">
                          <a:solidFill>
                            <a:schemeClr val="tx1"/>
                          </a:solidFill>
                          <a:latin typeface="+mn-lt"/>
                          <a:ea typeface="+mn-ea"/>
                          <a:cs typeface="+mn-cs"/>
                        </a:rPr>
                        <a:t> multiple positioning methods</a:t>
                      </a:r>
                      <a:endParaRPr lang="zh-CN" altLang="zh-CN" sz="1200" kern="1200" dirty="0">
                        <a:solidFill>
                          <a:schemeClr val="tx1"/>
                        </a:solidFill>
                        <a:latin typeface="+mn-lt"/>
                        <a:ea typeface="+mn-ea"/>
                        <a:cs typeface="+mn-cs"/>
                      </a:endParaRPr>
                    </a:p>
                    <a:p>
                      <a:endParaRPr lang="zh-CN" altLang="en-US" sz="1200" dirty="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CN" altLang="en-US" sz="1200" dirty="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Installed by glue or hanging holes, flexible installed to multiple locations in the container</a:t>
                      </a:r>
                      <a:endParaRPr lang="zh-CN" altLang="zh-CN" sz="1200" kern="1200" dirty="0">
                        <a:solidFill>
                          <a:schemeClr val="tx1"/>
                        </a:solidFill>
                        <a:latin typeface="+mn-lt"/>
                        <a:ea typeface="+mn-ea"/>
                        <a:cs typeface="+mn-cs"/>
                      </a:endParaRPr>
                    </a:p>
                    <a:p>
                      <a:endParaRPr lang="zh-CN" altLang="en-US" sz="1200" dirty="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48821">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altLang="zh-CN" sz="1800" b="1" kern="1200" dirty="0">
                          <a:solidFill>
                            <a:schemeClr val="tx1"/>
                          </a:solidFill>
                          <a:latin typeface="+mn-lt"/>
                          <a:ea typeface="+mn-ea"/>
                          <a:cs typeface="+mn-cs"/>
                        </a:rPr>
                        <a:t>Rapid deployment, secure integration</a:t>
                      </a:r>
                      <a:endParaRPr lang="zh-CN" altLang="zh-CN" sz="1800" kern="1200" dirty="0">
                        <a:solidFill>
                          <a:schemeClr val="tx1"/>
                        </a:solidFill>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171450" indent="-171450">
                        <a:buFont typeface="Wingdings" pitchFamily="2" charset="2"/>
                        <a:buChar char="Ø"/>
                      </a:pPr>
                      <a:endParaRPr lang="zh-CN" altLang="en-US" sz="100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285750" indent="-285750" algn="l" defTabSz="914400" rtl="0" eaLnBrk="1" latinLnBrk="0" hangingPunct="1">
                        <a:buFont typeface="Wingdings" pitchFamily="2" charset="2"/>
                        <a:buChar char="Ø"/>
                      </a:pPr>
                      <a:r>
                        <a:rPr lang="en-US" altLang="zh-CN" sz="1800" b="1" kern="1200" dirty="0">
                          <a:solidFill>
                            <a:schemeClr val="tx1"/>
                          </a:solidFill>
                          <a:latin typeface="+mn-lt"/>
                          <a:ea typeface="+mn-ea"/>
                          <a:cs typeface="+mn-cs"/>
                        </a:rPr>
                        <a:t>Global roaming</a:t>
                      </a:r>
                      <a:endParaRPr lang="zh-CN" altLang="en-US" sz="1800" b="1" kern="1200" dirty="0">
                        <a:solidFill>
                          <a:schemeClr val="tx1"/>
                        </a:solidFill>
                        <a:latin typeface="微软雅黑" pitchFamily="34" charset="-122"/>
                        <a:ea typeface="微软雅黑" pitchFamily="34" charset="-122"/>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648821">
                <a:tc>
                  <a:txBody>
                    <a:bodyPr/>
                    <a:lstStyle/>
                    <a:p>
                      <a:r>
                        <a:rPr lang="en-US" altLang="zh-CN" sz="1200" kern="1200" dirty="0">
                          <a:solidFill>
                            <a:schemeClr val="tx1"/>
                          </a:solidFill>
                          <a:latin typeface="+mn-lt"/>
                          <a:ea typeface="+mn-ea"/>
                          <a:cs typeface="+mn-cs"/>
                        </a:rPr>
                        <a:t>Support HTTPS/TCP/UDP  protocol interface</a:t>
                      </a:r>
                      <a:endParaRPr lang="zh-CN" altLang="en-US" sz="1200" dirty="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CN" altLang="en-US" sz="1200" dirty="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Support 4G/3G/2G roaming in more than 170 countries around the world</a:t>
                      </a:r>
                      <a:endParaRPr lang="zh-CN" altLang="zh-CN" sz="1200" kern="1200" dirty="0">
                        <a:solidFill>
                          <a:schemeClr val="tx1"/>
                        </a:solidFill>
                        <a:latin typeface="+mn-lt"/>
                        <a:ea typeface="+mn-ea"/>
                        <a:cs typeface="+mn-cs"/>
                      </a:endParaRPr>
                    </a:p>
                    <a:p>
                      <a:endParaRPr lang="zh-CN" altLang="en-US" sz="1200" dirty="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370755">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altLang="zh-CN" sz="1800" b="1" kern="1200" dirty="0">
                          <a:solidFill>
                            <a:schemeClr val="tx1"/>
                          </a:solidFill>
                          <a:latin typeface="+mn-lt"/>
                          <a:ea typeface="+mn-ea"/>
                          <a:cs typeface="+mn-cs"/>
                        </a:rPr>
                        <a:t>Wired/wireless sensor</a:t>
                      </a:r>
                      <a:endParaRPr lang="zh-CN" altLang="zh-CN" sz="1800" kern="1200" dirty="0">
                        <a:solidFill>
                          <a:schemeClr val="tx1"/>
                        </a:solidFill>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171450" indent="-171450">
                        <a:buFont typeface="Wingdings" pitchFamily="2" charset="2"/>
                        <a:buChar char="Ø"/>
                      </a:pPr>
                      <a:endParaRPr lang="zh-CN" altLang="en-US" sz="100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285750" indent="-285750" algn="l" defTabSz="914400" rtl="0" eaLnBrk="1" latinLnBrk="0" hangingPunct="1">
                        <a:buFont typeface="Wingdings" pitchFamily="2" charset="2"/>
                        <a:buChar char="Ø"/>
                      </a:pPr>
                      <a:r>
                        <a:rPr lang="en-US" altLang="zh-CN" sz="1800" b="1" kern="1200" dirty="0">
                          <a:solidFill>
                            <a:schemeClr val="tx1"/>
                          </a:solidFill>
                          <a:latin typeface="+mn-lt"/>
                          <a:ea typeface="+mn-ea"/>
                          <a:cs typeface="+mn-cs"/>
                        </a:rPr>
                        <a:t>Three-proof design</a:t>
                      </a:r>
                      <a:endParaRPr lang="zh-CN" altLang="en-US" sz="1800" b="1" kern="1200" dirty="0">
                        <a:solidFill>
                          <a:schemeClr val="tx1"/>
                        </a:solidFill>
                        <a:latin typeface="微软雅黑" pitchFamily="34" charset="-122"/>
                        <a:ea typeface="微软雅黑" pitchFamily="34" charset="-122"/>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112264">
                <a:tc>
                  <a:txBody>
                    <a:bodyPr/>
                    <a:lstStyle/>
                    <a:p>
                      <a:r>
                        <a:rPr lang="en-US" altLang="zh-CN" sz="1200" kern="1200" dirty="0">
                          <a:solidFill>
                            <a:schemeClr val="tx1"/>
                          </a:solidFill>
                          <a:latin typeface="+mn-lt"/>
                          <a:ea typeface="+mn-ea"/>
                          <a:cs typeface="+mn-cs"/>
                        </a:rPr>
                        <a:t>Put the wireless sensor inside the box to monitor the status of the box in real time.</a:t>
                      </a:r>
                      <a:endParaRPr lang="zh-CN" altLang="zh-CN" sz="1200" kern="1200" dirty="0">
                        <a:solidFill>
                          <a:schemeClr val="tx1"/>
                        </a:solidFill>
                        <a:latin typeface="+mn-lt"/>
                        <a:ea typeface="+mn-ea"/>
                        <a:cs typeface="+mn-cs"/>
                      </a:endParaRPr>
                    </a:p>
                    <a:p>
                      <a:r>
                        <a:rPr lang="en-US" altLang="zh-CN" sz="1200" kern="1200" dirty="0">
                          <a:solidFill>
                            <a:schemeClr val="tx1"/>
                          </a:solidFill>
                          <a:latin typeface="+mn-lt"/>
                          <a:ea typeface="+mn-ea"/>
                          <a:cs typeface="+mn-cs"/>
                        </a:rPr>
                        <a:t>Easy to install, without wire and hole.</a:t>
                      </a:r>
                      <a:endParaRPr lang="zh-CN" altLang="zh-CN" sz="1200" kern="1200" dirty="0">
                        <a:solidFill>
                          <a:schemeClr val="tx1"/>
                        </a:solidFill>
                        <a:latin typeface="+mn-lt"/>
                        <a:ea typeface="+mn-ea"/>
                        <a:cs typeface="+mn-cs"/>
                      </a:endParaRPr>
                    </a:p>
                    <a:p>
                      <a:endParaRPr lang="zh-CN" altLang="en-US" sz="1100" dirty="0">
                        <a:latin typeface="微软雅黑" pitchFamily="34" charset="-122"/>
                        <a:ea typeface="微软雅黑" pitchFamily="34" charset="-12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CN" alt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1200" kern="1200" dirty="0">
                          <a:solidFill>
                            <a:schemeClr val="tx1"/>
                          </a:solidFill>
                          <a:latin typeface="+mn-lt"/>
                          <a:ea typeface="+mn-ea"/>
                          <a:cs typeface="+mn-cs"/>
                        </a:rPr>
                        <a:t>Within -40 ° C ~ 85 ° C , can work well all the year in the world.</a:t>
                      </a:r>
                      <a:endParaRPr lang="zh-CN" altLang="zh-CN" sz="1200" kern="1200" dirty="0">
                        <a:solidFill>
                          <a:schemeClr val="tx1"/>
                        </a:solidFill>
                        <a:latin typeface="+mn-lt"/>
                        <a:ea typeface="+mn-ea"/>
                        <a:cs typeface="+mn-cs"/>
                      </a:endParaRPr>
                    </a:p>
                    <a:p>
                      <a:r>
                        <a:rPr lang="en-US" altLang="zh-CN" sz="1200" kern="1200" dirty="0">
                          <a:solidFill>
                            <a:schemeClr val="tx1"/>
                          </a:solidFill>
                          <a:latin typeface="+mn-lt"/>
                          <a:ea typeface="+mn-ea"/>
                          <a:cs typeface="+mn-cs"/>
                        </a:rPr>
                        <a:t>Support IP67, pass the rigorous three-proof test</a:t>
                      </a:r>
                      <a:endParaRPr lang="zh-CN" altLang="zh-CN" sz="1200" kern="1200" dirty="0">
                        <a:solidFill>
                          <a:schemeClr val="tx1"/>
                        </a:solidFill>
                        <a:latin typeface="+mn-lt"/>
                        <a:ea typeface="+mn-ea"/>
                        <a:cs typeface="+mn-cs"/>
                      </a:endParaRPr>
                    </a:p>
                    <a:p>
                      <a:endParaRPr lang="zh-CN" alt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bl>
          </a:graphicData>
        </a:graphic>
      </p:graphicFrame>
      <p:sp>
        <p:nvSpPr>
          <p:cNvPr id="12" name="圆角矩形 11"/>
          <p:cNvSpPr/>
          <p:nvPr/>
        </p:nvSpPr>
        <p:spPr>
          <a:xfrm>
            <a:off x="6309320" y="11001672"/>
            <a:ext cx="70525" cy="45719"/>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cxnSp>
        <p:nvCxnSpPr>
          <p:cNvPr id="15" name="直接连接符 14"/>
          <p:cNvCxnSpPr/>
          <p:nvPr/>
        </p:nvCxnSpPr>
        <p:spPr>
          <a:xfrm flipV="1">
            <a:off x="6093296" y="11073680"/>
            <a:ext cx="203310" cy="17270"/>
          </a:xfrm>
          <a:prstGeom prst="line">
            <a:avLst/>
          </a:prstGeom>
        </p:spPr>
        <p:style>
          <a:lnRef idx="1">
            <a:schemeClr val="dk1"/>
          </a:lnRef>
          <a:fillRef idx="0">
            <a:schemeClr val="dk1"/>
          </a:fillRef>
          <a:effectRef idx="0">
            <a:schemeClr val="dk1"/>
          </a:effectRef>
          <a:fontRef idx="minor">
            <a:schemeClr val="tx1"/>
          </a:fontRef>
        </p:style>
      </p:cxnSp>
      <p:sp>
        <p:nvSpPr>
          <p:cNvPr id="23" name="矩形 22"/>
          <p:cNvSpPr/>
          <p:nvPr/>
        </p:nvSpPr>
        <p:spPr>
          <a:xfrm>
            <a:off x="0" y="7833320"/>
            <a:ext cx="6858000" cy="207268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dirty="0"/>
          </a:p>
        </p:txBody>
      </p:sp>
      <p:sp>
        <p:nvSpPr>
          <p:cNvPr id="24" name="TextBox 23"/>
          <p:cNvSpPr txBox="1"/>
          <p:nvPr/>
        </p:nvSpPr>
        <p:spPr>
          <a:xfrm>
            <a:off x="548680" y="8769424"/>
            <a:ext cx="2378152" cy="646331"/>
          </a:xfrm>
          <a:prstGeom prst="rect">
            <a:avLst/>
          </a:prstGeom>
          <a:noFill/>
        </p:spPr>
        <p:txBody>
          <a:bodyPr wrap="none" rtlCol="0">
            <a:spAutoFit/>
          </a:bodyPr>
          <a:lstStyle/>
          <a:p>
            <a:r>
              <a:rPr lang="en-US" altLang="zh-CN" dirty="0"/>
              <a:t>Installation appearance</a:t>
            </a:r>
            <a:endParaRPr lang="zh-CN" altLang="zh-CN" dirty="0"/>
          </a:p>
          <a:p>
            <a:endParaRPr lang="zh-CN" altLang="en-US" b="1" dirty="0">
              <a:latin typeface="微软雅黑" pitchFamily="34" charset="-122"/>
              <a:ea typeface="微软雅黑" pitchFamily="34" charset="-122"/>
            </a:endParaRPr>
          </a:p>
        </p:txBody>
      </p:sp>
      <p:pic>
        <p:nvPicPr>
          <p:cNvPr id="5" name="Picture 5" descr="E:\iLink\Product\通用文档\集装箱结构图\集装箱外观图\doorendthumb.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17891" y="7833320"/>
            <a:ext cx="2240109" cy="2072680"/>
          </a:xfrm>
          <a:prstGeom prst="rect">
            <a:avLst/>
          </a:prstGeom>
          <a:noFill/>
          <a:extLst>
            <a:ext uri="{909E8E84-426E-40DD-AFC4-6F175D3DCCD1}">
              <a14:hiddenFill xmlns:a14="http://schemas.microsoft.com/office/drawing/2010/main">
                <a:solidFill>
                  <a:srgbClr val="FFFFFF"/>
                </a:solidFill>
              </a14:hiddenFill>
            </a:ext>
          </a:extLst>
        </p:spPr>
      </p:pic>
      <p:sp>
        <p:nvSpPr>
          <p:cNvPr id="21" name="椭圆 20"/>
          <p:cNvSpPr/>
          <p:nvPr/>
        </p:nvSpPr>
        <p:spPr>
          <a:xfrm>
            <a:off x="5805264" y="9129464"/>
            <a:ext cx="576064" cy="51342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9" name="图片 18">
            <a:extLst>
              <a:ext uri="{FF2B5EF4-FFF2-40B4-BE49-F238E27FC236}">
                <a16:creationId xmlns:a16="http://schemas.microsoft.com/office/drawing/2014/main" id="{B367B42C-FA7E-EB4D-891A-50FE1848C81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89704" y="368490"/>
            <a:ext cx="3022229" cy="1432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1929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E:\iLink\Marketing\市场资料\集装箱定位器产品手册\res\设备后台\ComPlatfor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4864" y="128464"/>
            <a:ext cx="2592288" cy="155537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表格 3"/>
          <p:cNvGraphicFramePr>
            <a:graphicFrameLocks noGrp="1"/>
          </p:cNvGraphicFramePr>
          <p:nvPr>
            <p:extLst>
              <p:ext uri="{D42A27DB-BD31-4B8C-83A1-F6EECF244321}">
                <p14:modId xmlns:p14="http://schemas.microsoft.com/office/powerpoint/2010/main" val="3896326988"/>
              </p:ext>
            </p:extLst>
          </p:nvPr>
        </p:nvGraphicFramePr>
        <p:xfrm>
          <a:off x="63500" y="1833347"/>
          <a:ext cx="6712445" cy="8072653"/>
        </p:xfrm>
        <a:graphic>
          <a:graphicData uri="http://schemas.openxmlformats.org/drawingml/2006/table">
            <a:tbl>
              <a:tblPr firstRow="1" bandRow="1">
                <a:tableStyleId>{5940675A-B579-460E-94D1-54222C63F5DA}</a:tableStyleId>
              </a:tblPr>
              <a:tblGrid>
                <a:gridCol w="2460788">
                  <a:extLst>
                    <a:ext uri="{9D8B030D-6E8A-4147-A177-3AD203B41FA5}">
                      <a16:colId xmlns:a16="http://schemas.microsoft.com/office/drawing/2014/main" val="20000"/>
                    </a:ext>
                  </a:extLst>
                </a:gridCol>
                <a:gridCol w="210925">
                  <a:extLst>
                    <a:ext uri="{9D8B030D-6E8A-4147-A177-3AD203B41FA5}">
                      <a16:colId xmlns:a16="http://schemas.microsoft.com/office/drawing/2014/main" val="20001"/>
                    </a:ext>
                  </a:extLst>
                </a:gridCol>
                <a:gridCol w="116840">
                  <a:extLst>
                    <a:ext uri="{9D8B030D-6E8A-4147-A177-3AD203B41FA5}">
                      <a16:colId xmlns:a16="http://schemas.microsoft.com/office/drawing/2014/main" val="20002"/>
                    </a:ext>
                  </a:extLst>
                </a:gridCol>
                <a:gridCol w="3923892">
                  <a:extLst>
                    <a:ext uri="{9D8B030D-6E8A-4147-A177-3AD203B41FA5}">
                      <a16:colId xmlns:a16="http://schemas.microsoft.com/office/drawing/2014/main" val="20003"/>
                    </a:ext>
                  </a:extLst>
                </a:gridCol>
              </a:tblGrid>
              <a:tr h="130305">
                <a:tc rowSpan="4">
                  <a:txBody>
                    <a:bodyPr/>
                    <a:lstStyle/>
                    <a:p>
                      <a:endParaRPr lang="zh-CN" altLang="en-US" dirty="0">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a:stretch>
                    </a:blipFill>
                  </a:tcPr>
                </a:tc>
                <a:tc>
                  <a:txBody>
                    <a:bodyPr/>
                    <a:lstStyle/>
                    <a:p>
                      <a:endParaRPr lang="zh-CN" altLang="en-US" dirty="0">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b="1" i="0" kern="1200" dirty="0">
                          <a:solidFill>
                            <a:schemeClr val="tx1"/>
                          </a:solidFill>
                          <a:effectLst/>
                          <a:latin typeface="微软雅黑" pitchFamily="34" charset="-122"/>
                          <a:ea typeface="微软雅黑" pitchFamily="34" charset="-122"/>
                          <a:cs typeface="+mn-cs"/>
                        </a:rPr>
                        <a:t>Dashboard</a:t>
                      </a:r>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800" kern="1200" dirty="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hMerge="1">
                  <a:txBody>
                    <a:bodyPr/>
                    <a:lstStyle/>
                    <a:p>
                      <a:endParaRPr lang="zh-CN" altLang="en-US"/>
                    </a:p>
                  </a:txBody>
                  <a:tcPr/>
                </a:tc>
                <a:extLst>
                  <a:ext uri="{0D108BD9-81ED-4DB2-BD59-A6C34878D82A}">
                    <a16:rowId xmlns:a16="http://schemas.microsoft.com/office/drawing/2014/main" val="10000"/>
                  </a:ext>
                </a:extLst>
              </a:tr>
              <a:tr h="324387">
                <a:tc vMerge="1">
                  <a:txBody>
                    <a:bodyPr/>
                    <a:lstStyle/>
                    <a:p>
                      <a:endParaRPr lang="zh-CN" altLang="en-US"/>
                    </a:p>
                  </a:txBody>
                  <a:tcPr/>
                </a:tc>
                <a:tc>
                  <a:txBody>
                    <a:bodyPr/>
                    <a:lstStyle/>
                    <a:p>
                      <a:endParaRPr lang="zh-CN" altLang="en-US">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400" b="1" i="0" kern="1200" dirty="0">
                        <a:solidFill>
                          <a:schemeClr val="tx1"/>
                        </a:solidFill>
                        <a:effectLst/>
                        <a:latin typeface="微软雅黑" pitchFamily="34" charset="-122"/>
                        <a:ea typeface="微软雅黑" pitchFamily="34" charset="-122"/>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vMerge="1">
                  <a:txBody>
                    <a:bodyPr/>
                    <a:lstStyle/>
                    <a:p>
                      <a:endParaRPr lang="zh-CN" altLang="en-US"/>
                    </a:p>
                  </a:txBody>
                  <a:tcPr/>
                </a:tc>
                <a:extLst>
                  <a:ext uri="{0D108BD9-81ED-4DB2-BD59-A6C34878D82A}">
                    <a16:rowId xmlns:a16="http://schemas.microsoft.com/office/drawing/2014/main" val="10001"/>
                  </a:ext>
                </a:extLst>
              </a:tr>
              <a:tr h="324387">
                <a:tc vMerge="1">
                  <a:txBody>
                    <a:bodyPr/>
                    <a:lstStyle/>
                    <a:p>
                      <a:endParaRPr lang="zh-CN" altLang="en-US" dirty="0"/>
                    </a:p>
                  </a:txBody>
                  <a:tcPr/>
                </a:tc>
                <a:tc>
                  <a:txBody>
                    <a:bodyPr/>
                    <a:lstStyle/>
                    <a:p>
                      <a:endParaRPr lang="zh-CN" altLang="en-US" dirty="0">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gridSpan="2">
                  <a:txBody>
                    <a:bodyPr/>
                    <a:lstStyle/>
                    <a:p>
                      <a:r>
                        <a:rPr lang="en-US" altLang="zh-CN" sz="1200" kern="1200" dirty="0">
                          <a:solidFill>
                            <a:schemeClr val="tx1"/>
                          </a:solidFill>
                          <a:latin typeface="+mn-lt"/>
                          <a:ea typeface="+mn-ea"/>
                          <a:cs typeface="+mn-cs"/>
                        </a:rPr>
                        <a:t>Users can view the current location of all smart containers in the world. Users can get a clear understanding of the global distribution of containers through this interface, and can get the details of each smart container by clicking each node</a:t>
                      </a:r>
                      <a:endParaRPr lang="zh-CN" altLang="en-US" sz="1200" dirty="0">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hMerge="1">
                  <a:txBody>
                    <a:bodyPr/>
                    <a:lstStyle/>
                    <a:p>
                      <a:endParaRPr lang="zh-CN" altLang="en-US"/>
                    </a:p>
                  </a:txBody>
                  <a:tcPr/>
                </a:tc>
                <a:extLst>
                  <a:ext uri="{0D108BD9-81ED-4DB2-BD59-A6C34878D82A}">
                    <a16:rowId xmlns:a16="http://schemas.microsoft.com/office/drawing/2014/main" val="10002"/>
                  </a:ext>
                </a:extLst>
              </a:tr>
              <a:tr h="405484">
                <a:tc vMerge="1">
                  <a:txBody>
                    <a:bodyPr/>
                    <a:lstStyle/>
                    <a:p>
                      <a:endParaRPr lang="zh-CN" altLang="en-US" dirty="0">
                        <a:latin typeface="微软雅黑" pitchFamily="34" charset="-122"/>
                        <a:ea typeface="微软雅黑" pitchFamily="34" charset="-122"/>
                      </a:endParaRPr>
                    </a:p>
                  </a:txBody>
                  <a:tcPr/>
                </a:tc>
                <a:tc>
                  <a:txBody>
                    <a:bodyPr/>
                    <a:lstStyle/>
                    <a:p>
                      <a:endParaRPr lang="zh-CN" altLang="en-US" dirty="0">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vMerge="1">
                  <a:txBody>
                    <a:bodyPr/>
                    <a:lstStyle/>
                    <a:p>
                      <a:endParaRPr lang="zh-CN" altLang="en-US" dirty="0">
                        <a:latin typeface="微软雅黑" pitchFamily="34" charset="-122"/>
                        <a:ea typeface="微软雅黑"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endParaRPr lang="zh-CN" altLang="en-US"/>
                    </a:p>
                  </a:txBody>
                  <a:tcPr/>
                </a:tc>
                <a:extLst>
                  <a:ext uri="{0D108BD9-81ED-4DB2-BD59-A6C34878D82A}">
                    <a16:rowId xmlns:a16="http://schemas.microsoft.com/office/drawing/2014/main" val="10003"/>
                  </a:ext>
                </a:extLst>
              </a:tr>
              <a:tr h="324387">
                <a:tc gridSpan="4">
                  <a:txBody>
                    <a:bodyPr/>
                    <a:lstStyle/>
                    <a:p>
                      <a:endParaRPr lang="zh-CN" altLang="en-US" dirty="0">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4"/>
                  </a:ext>
                </a:extLst>
              </a:tr>
              <a:tr h="513613">
                <a:tc rowSpan="4">
                  <a:txBody>
                    <a:bodyPr/>
                    <a:lstStyle/>
                    <a:p>
                      <a:endParaRPr lang="zh-CN" altLang="en-US" dirty="0">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stretch>
                        <a:fillRect/>
                      </a:stretch>
                    </a:blipFill>
                  </a:tcPr>
                </a:tc>
                <a:tc gridSpan="2">
                  <a:txBody>
                    <a:bodyPr/>
                    <a:lstStyle/>
                    <a:p>
                      <a:endParaRPr lang="zh-CN" altLang="en-US">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sz="1400" b="1" kern="1200" dirty="0">
                        <a:solidFill>
                          <a:schemeClr val="tx1"/>
                        </a:solidFill>
                        <a:effectLst/>
                        <a:latin typeface="微软雅黑" pitchFamily="34" charset="-122"/>
                        <a:ea typeface="微软雅黑" pitchFamily="34" charset="-122"/>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sz="1400" b="1" kern="1200" dirty="0">
                        <a:solidFill>
                          <a:schemeClr val="tx1"/>
                        </a:solidFill>
                        <a:effectLst/>
                        <a:latin typeface="微软雅黑" pitchFamily="34" charset="-122"/>
                        <a:ea typeface="微软雅黑" pitchFamily="34" charset="-122"/>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513613">
                <a:tc vMerge="1">
                  <a:txBody>
                    <a:bodyPr/>
                    <a:lstStyle/>
                    <a:p>
                      <a:endParaRPr lang="zh-CN" altLang="en-US" dirty="0">
                        <a:latin typeface="微软雅黑" pitchFamily="34" charset="-122"/>
                        <a:ea typeface="微软雅黑"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endParaRPr lang="zh-CN" altLang="en-US">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400" b="1" kern="1200" dirty="0">
                        <a:solidFill>
                          <a:schemeClr val="tx1"/>
                        </a:solidFill>
                        <a:effectLst/>
                        <a:latin typeface="微软雅黑" pitchFamily="34" charset="-122"/>
                        <a:ea typeface="微软雅黑" pitchFamily="34" charset="-122"/>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b="1" kern="1200" dirty="0">
                          <a:solidFill>
                            <a:schemeClr val="tx1"/>
                          </a:solidFill>
                          <a:latin typeface="+mn-lt"/>
                          <a:ea typeface="+mn-ea"/>
                          <a:cs typeface="+mn-cs"/>
                        </a:rPr>
                        <a:t>Motion track</a:t>
                      </a:r>
                      <a:endParaRPr lang="zh-CN" altLang="zh-CN" sz="18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400" b="1" kern="1200" dirty="0">
                        <a:solidFill>
                          <a:schemeClr val="tx1"/>
                        </a:solidFill>
                        <a:effectLst/>
                        <a:latin typeface="微软雅黑" pitchFamily="34" charset="-122"/>
                        <a:ea typeface="微软雅黑" pitchFamily="34" charset="-122"/>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324387">
                <a:tc vMerge="1">
                  <a:txBody>
                    <a:bodyPr/>
                    <a:lstStyle/>
                    <a:p>
                      <a:endParaRPr lang="zh-CN" altLang="en-US" dirty="0">
                        <a:latin typeface="微软雅黑" pitchFamily="34" charset="-122"/>
                        <a:ea typeface="微软雅黑"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endParaRPr lang="zh-CN" altLang="en-US">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l" defTabSz="914400" rtl="0" eaLnBrk="1" latinLnBrk="0" hangingPunct="1"/>
                      <a:endParaRPr lang="zh-CN" altLang="en-US" sz="1200" b="0" i="0" kern="1200" dirty="0">
                        <a:solidFill>
                          <a:schemeClr val="tx1"/>
                        </a:solidFill>
                        <a:effectLst/>
                        <a:latin typeface="微软雅黑" pitchFamily="34" charset="-122"/>
                        <a:ea typeface="微软雅黑" pitchFamily="34" charset="-122"/>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algn="l" defTabSz="914400" rtl="0" eaLnBrk="1" latinLnBrk="0" hangingPunct="1"/>
                      <a:r>
                        <a:rPr lang="en-US" altLang="zh-CN" sz="1200" kern="1200" dirty="0">
                          <a:solidFill>
                            <a:schemeClr val="tx1"/>
                          </a:solidFill>
                          <a:latin typeface="+mn-lt"/>
                          <a:ea typeface="+mn-ea"/>
                          <a:cs typeface="+mn-cs"/>
                        </a:rPr>
                        <a:t>Users can view the historical movement trajectory of each container through this Location track function, and know the duration of every smart container staying at each position, etc., so the customer can analyze and adjust route based on this trajectory.</a:t>
                      </a:r>
                      <a:endParaRPr lang="zh-CN" altLang="en-US" sz="1200" b="0" i="0" kern="1200" dirty="0">
                        <a:solidFill>
                          <a:schemeClr val="tx1"/>
                        </a:solidFill>
                        <a:effectLst/>
                        <a:latin typeface="微软雅黑" pitchFamily="34" charset="-122"/>
                        <a:ea typeface="微软雅黑" pitchFamily="34" charset="-122"/>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567677">
                <a:tc vMerge="1">
                  <a:txBody>
                    <a:bodyPr/>
                    <a:lstStyle/>
                    <a:p>
                      <a:endParaRPr lang="zh-CN" altLang="en-US" dirty="0">
                        <a:latin typeface="微软雅黑" pitchFamily="34" charset="-122"/>
                        <a:ea typeface="微软雅黑"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endParaRPr lang="zh-CN" altLang="en-US">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dirty="0">
                        <a:latin typeface="微软雅黑" pitchFamily="34" charset="-122"/>
                        <a:ea typeface="微软雅黑"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zh-CN" altLang="en-US"/>
                    </a:p>
                  </a:txBody>
                  <a:tcPr/>
                </a:tc>
                <a:extLst>
                  <a:ext uri="{0D108BD9-81ED-4DB2-BD59-A6C34878D82A}">
                    <a16:rowId xmlns:a16="http://schemas.microsoft.com/office/drawing/2014/main" val="10008"/>
                  </a:ext>
                </a:extLst>
              </a:tr>
              <a:tr h="324387">
                <a:tc gridSpan="4">
                  <a:txBody>
                    <a:bodyPr/>
                    <a:lstStyle/>
                    <a:p>
                      <a:endParaRPr lang="zh-CN" altLang="en-US" dirty="0">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9"/>
                  </a:ext>
                </a:extLst>
              </a:tr>
              <a:tr h="324387">
                <a:tc rowSpan="4">
                  <a:txBody>
                    <a:bodyPr/>
                    <a:lstStyle/>
                    <a:p>
                      <a:endParaRPr lang="zh-CN" altLang="en-US" dirty="0">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5"/>
                      <a:stretch>
                        <a:fillRect/>
                      </a:stretch>
                    </a:blipFill>
                  </a:tcPr>
                </a:tc>
                <a:tc>
                  <a:txBody>
                    <a:bodyPr/>
                    <a:lstStyle/>
                    <a:p>
                      <a:endParaRPr lang="zh-CN" altLang="en-US" dirty="0">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sz="1400" b="1" kern="1200" dirty="0">
                        <a:solidFill>
                          <a:schemeClr val="tx1"/>
                        </a:solidFill>
                        <a:effectLst/>
                        <a:latin typeface="微软雅黑" pitchFamily="34" charset="-122"/>
                        <a:ea typeface="微软雅黑" pitchFamily="34" charset="-122"/>
                        <a:cs typeface="+mn-cs"/>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tc>
                <a:extLst>
                  <a:ext uri="{0D108BD9-81ED-4DB2-BD59-A6C34878D82A}">
                    <a16:rowId xmlns:a16="http://schemas.microsoft.com/office/drawing/2014/main" val="10010"/>
                  </a:ext>
                </a:extLst>
              </a:tr>
              <a:tr h="324387">
                <a:tc vMerge="1">
                  <a:txBody>
                    <a:bodyPr/>
                    <a:lstStyle/>
                    <a:p>
                      <a:endParaRPr lang="zh-CN" altLang="en-US" dirty="0">
                        <a:latin typeface="微软雅黑" pitchFamily="34" charset="-122"/>
                        <a:ea typeface="微软雅黑"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b="1" i="0" kern="1200" dirty="0">
                          <a:solidFill>
                            <a:schemeClr val="tx1"/>
                          </a:solidFill>
                          <a:effectLst/>
                          <a:latin typeface="微软雅黑" pitchFamily="34" charset="-122"/>
                          <a:ea typeface="微软雅黑" pitchFamily="34" charset="-122"/>
                          <a:cs typeface="+mn-cs"/>
                        </a:rPr>
                        <a:t>Device Details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tc>
                <a:extLst>
                  <a:ext uri="{0D108BD9-81ED-4DB2-BD59-A6C34878D82A}">
                    <a16:rowId xmlns:a16="http://schemas.microsoft.com/office/drawing/2014/main" val="10011"/>
                  </a:ext>
                </a:extLst>
              </a:tr>
              <a:tr h="324387">
                <a:tc vMerge="1">
                  <a:txBody>
                    <a:bodyPr/>
                    <a:lstStyle/>
                    <a:p>
                      <a:endParaRPr lang="zh-CN" altLang="en-US" dirty="0">
                        <a:latin typeface="微软雅黑" pitchFamily="34" charset="-122"/>
                        <a:ea typeface="微软雅黑"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gridSpan="2">
                  <a:txBody>
                    <a:bodyPr/>
                    <a:lstStyle/>
                    <a:p>
                      <a:r>
                        <a:rPr lang="en-US" altLang="zh-CN" sz="1100" b="0" i="0" kern="1200" dirty="0">
                          <a:solidFill>
                            <a:schemeClr val="tx1"/>
                          </a:solidFill>
                          <a:effectLst/>
                          <a:latin typeface="微软雅黑" pitchFamily="34" charset="-122"/>
                          <a:ea typeface="微软雅黑" pitchFamily="34" charset="-122"/>
                          <a:cs typeface="+mn-cs"/>
                        </a:rPr>
                        <a:t>Users can</a:t>
                      </a:r>
                      <a:r>
                        <a:rPr lang="en-US" altLang="zh-CN" sz="1100" b="0" i="0" kern="1200" baseline="0" dirty="0">
                          <a:solidFill>
                            <a:schemeClr val="tx1"/>
                          </a:solidFill>
                          <a:effectLst/>
                          <a:latin typeface="微软雅黑" pitchFamily="34" charset="-122"/>
                          <a:ea typeface="微软雅黑" pitchFamily="34" charset="-122"/>
                          <a:cs typeface="+mn-cs"/>
                        </a:rPr>
                        <a:t> </a:t>
                      </a:r>
                      <a:r>
                        <a:rPr lang="en-US" altLang="zh-CN" sz="1100" b="0" i="0" kern="1200" dirty="0">
                          <a:solidFill>
                            <a:schemeClr val="tx1"/>
                          </a:solidFill>
                          <a:effectLst/>
                          <a:latin typeface="微软雅黑" pitchFamily="34" charset="-122"/>
                          <a:ea typeface="微软雅黑" pitchFamily="34" charset="-122"/>
                          <a:cs typeface="+mn-cs"/>
                        </a:rPr>
                        <a:t>view the current status of the smart container by this function, such as location, temperature, power, signal, etc. Through this interface, the customer can grasp the container information and status in real time.</a:t>
                      </a:r>
                      <a:endParaRPr lang="zh-CN" altLang="en-US" sz="1100" b="0" i="0" kern="1200" dirty="0">
                        <a:solidFill>
                          <a:schemeClr val="tx1"/>
                        </a:solidFill>
                        <a:effectLst/>
                        <a:latin typeface="微软雅黑" pitchFamily="34" charset="-122"/>
                        <a:ea typeface="微软雅黑" pitchFamily="34" charset="-122"/>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hMerge="1">
                  <a:txBody>
                    <a:bodyPr/>
                    <a:lstStyle/>
                    <a:p>
                      <a:endParaRPr lang="zh-CN" altLang="en-US"/>
                    </a:p>
                  </a:txBody>
                  <a:tcPr/>
                </a:tc>
                <a:extLst>
                  <a:ext uri="{0D108BD9-81ED-4DB2-BD59-A6C34878D82A}">
                    <a16:rowId xmlns:a16="http://schemas.microsoft.com/office/drawing/2014/main" val="10012"/>
                  </a:ext>
                </a:extLst>
              </a:tr>
              <a:tr h="351419">
                <a:tc vMerge="1">
                  <a:txBody>
                    <a:bodyPr/>
                    <a:lstStyle/>
                    <a:p>
                      <a:endParaRPr lang="zh-CN" altLang="en-US" dirty="0">
                        <a:latin typeface="微软雅黑" pitchFamily="34" charset="-122"/>
                        <a:ea typeface="微软雅黑"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vMerge="1">
                  <a:txBody>
                    <a:bodyPr/>
                    <a:lstStyle/>
                    <a:p>
                      <a:endParaRPr lang="zh-CN" altLang="en-US" dirty="0">
                        <a:latin typeface="微软雅黑" pitchFamily="34" charset="-122"/>
                        <a:ea typeface="微软雅黑"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endParaRPr lang="zh-CN" altLang="en-US"/>
                    </a:p>
                  </a:txBody>
                  <a:tcPr/>
                </a:tc>
                <a:extLst>
                  <a:ext uri="{0D108BD9-81ED-4DB2-BD59-A6C34878D82A}">
                    <a16:rowId xmlns:a16="http://schemas.microsoft.com/office/drawing/2014/main" val="10013"/>
                  </a:ext>
                </a:extLst>
              </a:tr>
              <a:tr h="324387">
                <a:tc gridSpan="4">
                  <a:txBody>
                    <a:bodyPr/>
                    <a:lstStyle/>
                    <a:p>
                      <a:endParaRPr lang="zh-CN" altLang="en-US" dirty="0">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14"/>
                  </a:ext>
                </a:extLst>
              </a:tr>
              <a:tr h="324387">
                <a:tc rowSpan="4">
                  <a:txBody>
                    <a:bodyPr/>
                    <a:lstStyle/>
                    <a:p>
                      <a:endParaRPr lang="zh-CN" altLang="en-US" dirty="0">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6"/>
                      <a:stretch>
                        <a:fillRect/>
                      </a:stretch>
                    </a:blipFill>
                  </a:tcPr>
                </a:tc>
                <a:tc>
                  <a:txBody>
                    <a:bodyPr/>
                    <a:lstStyle/>
                    <a:p>
                      <a:endParaRPr lang="zh-CN" altLang="en-US">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sz="1400" b="1" kern="1200" dirty="0">
                        <a:solidFill>
                          <a:schemeClr val="tx1"/>
                        </a:solidFill>
                        <a:effectLst/>
                        <a:latin typeface="微软雅黑" pitchFamily="34" charset="-122"/>
                        <a:ea typeface="微软雅黑" pitchFamily="34" charset="-122"/>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tc>
                <a:extLst>
                  <a:ext uri="{0D108BD9-81ED-4DB2-BD59-A6C34878D82A}">
                    <a16:rowId xmlns:a16="http://schemas.microsoft.com/office/drawing/2014/main" val="10015"/>
                  </a:ext>
                </a:extLst>
              </a:tr>
              <a:tr h="324387">
                <a:tc vMerge="1">
                  <a:txBody>
                    <a:bodyPr/>
                    <a:lstStyle/>
                    <a:p>
                      <a:endParaRPr lang="zh-CN" altLang="en-US" dirty="0">
                        <a:latin typeface="微软雅黑" pitchFamily="34" charset="-122"/>
                        <a:ea typeface="微软雅黑"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altLang="en-US">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chemeClr val="tx1"/>
                          </a:solidFill>
                          <a:effectLst/>
                          <a:latin typeface="微软雅黑" pitchFamily="34" charset="-122"/>
                          <a:ea typeface="微软雅黑" pitchFamily="34" charset="-122"/>
                          <a:cs typeface="+mn-cs"/>
                        </a:rPr>
                        <a:t>Device Configure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tc>
                <a:extLst>
                  <a:ext uri="{0D108BD9-81ED-4DB2-BD59-A6C34878D82A}">
                    <a16:rowId xmlns:a16="http://schemas.microsoft.com/office/drawing/2014/main" val="10016"/>
                  </a:ext>
                </a:extLst>
              </a:tr>
              <a:tr h="324387">
                <a:tc vMerge="1">
                  <a:txBody>
                    <a:bodyPr/>
                    <a:lstStyle/>
                    <a:p>
                      <a:endParaRPr lang="zh-CN" altLang="en-US" dirty="0">
                        <a:latin typeface="微软雅黑" pitchFamily="34" charset="-122"/>
                        <a:ea typeface="微软雅黑"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altLang="en-US">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gridSpan="2">
                  <a:txBody>
                    <a:bodyPr/>
                    <a:lstStyle/>
                    <a:p>
                      <a:r>
                        <a:rPr lang="en-US" altLang="zh-CN" sz="1100" b="0" i="0" kern="1200" dirty="0">
                          <a:solidFill>
                            <a:schemeClr val="tx1"/>
                          </a:solidFill>
                          <a:effectLst/>
                          <a:latin typeface="微软雅黑" pitchFamily="34" charset="-122"/>
                          <a:ea typeface="微软雅黑" pitchFamily="34" charset="-122"/>
                          <a:cs typeface="+mn-cs"/>
                        </a:rPr>
                        <a:t>The user can manage the smart container remotely t through this function. Through this interface, the positioning cycle, warning setting, work scene, etc. of the management device can be configured, and the customer can remotely complete the smart container management without going to the site.</a:t>
                      </a:r>
                      <a:endParaRPr lang="zh-CN" altLang="en-US" sz="1100" b="0" i="0" kern="1200" dirty="0">
                        <a:solidFill>
                          <a:schemeClr val="tx1"/>
                        </a:solidFill>
                        <a:effectLst/>
                        <a:latin typeface="微软雅黑" pitchFamily="34" charset="-122"/>
                        <a:ea typeface="微软雅黑" pitchFamily="34" charset="-122"/>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hMerge="1">
                  <a:txBody>
                    <a:bodyPr/>
                    <a:lstStyle/>
                    <a:p>
                      <a:endParaRPr lang="zh-CN" altLang="en-US"/>
                    </a:p>
                  </a:txBody>
                  <a:tcPr/>
                </a:tc>
                <a:extLst>
                  <a:ext uri="{0D108BD9-81ED-4DB2-BD59-A6C34878D82A}">
                    <a16:rowId xmlns:a16="http://schemas.microsoft.com/office/drawing/2014/main" val="10017"/>
                  </a:ext>
                </a:extLst>
              </a:tr>
              <a:tr h="648774">
                <a:tc vMerge="1">
                  <a:txBody>
                    <a:bodyPr/>
                    <a:lstStyle/>
                    <a:p>
                      <a:endParaRPr lang="zh-CN" altLang="en-US" dirty="0">
                        <a:latin typeface="微软雅黑" pitchFamily="34" charset="-122"/>
                        <a:ea typeface="微软雅黑"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altLang="en-US" dirty="0">
                        <a:latin typeface="微软雅黑" pitchFamily="34" charset="-122"/>
                        <a:ea typeface="微软雅黑" pitchFamily="34" charset="-122"/>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vMerge="1">
                  <a:txBody>
                    <a:bodyPr/>
                    <a:lstStyle/>
                    <a:p>
                      <a:endParaRPr lang="zh-CN" altLang="en-US" dirty="0">
                        <a:latin typeface="微软雅黑" pitchFamily="34" charset="-122"/>
                        <a:ea typeface="微软雅黑"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endParaRPr lang="zh-CN" altLang="en-US"/>
                    </a:p>
                  </a:txBody>
                  <a:tcPr/>
                </a:tc>
                <a:extLst>
                  <a:ext uri="{0D108BD9-81ED-4DB2-BD59-A6C34878D82A}">
                    <a16:rowId xmlns:a16="http://schemas.microsoft.com/office/drawing/2014/main" val="10018"/>
                  </a:ext>
                </a:extLst>
              </a:tr>
            </a:tbl>
          </a:graphicData>
        </a:graphic>
      </p:graphicFrame>
      <p:sp>
        <p:nvSpPr>
          <p:cNvPr id="10" name="TextBox 9"/>
          <p:cNvSpPr txBox="1"/>
          <p:nvPr/>
        </p:nvSpPr>
        <p:spPr>
          <a:xfrm>
            <a:off x="1268760" y="1354341"/>
            <a:ext cx="4317592" cy="646331"/>
          </a:xfrm>
          <a:prstGeom prst="rect">
            <a:avLst/>
          </a:prstGeom>
          <a:noFill/>
        </p:spPr>
        <p:txBody>
          <a:bodyPr wrap="square" rtlCol="0">
            <a:spAutoFit/>
          </a:bodyPr>
          <a:lstStyle/>
          <a:p>
            <a:r>
              <a:rPr lang="en-US" altLang="zh-CN" b="1" dirty="0"/>
              <a:t>Intelligent container management platform</a:t>
            </a:r>
            <a:endParaRPr lang="zh-CN" altLang="zh-CN" b="1" dirty="0"/>
          </a:p>
          <a:p>
            <a:endParaRPr lang="zh-CN" altLang="en-US" b="1" dirty="0">
              <a:latin typeface="微软雅黑" pitchFamily="34" charset="-122"/>
              <a:ea typeface="微软雅黑" pitchFamily="34" charset="-122"/>
            </a:endParaRPr>
          </a:p>
        </p:txBody>
      </p:sp>
      <p:sp>
        <p:nvSpPr>
          <p:cNvPr id="13" name="流程图: 合并 12"/>
          <p:cNvSpPr/>
          <p:nvPr/>
        </p:nvSpPr>
        <p:spPr>
          <a:xfrm>
            <a:off x="3284984" y="1649924"/>
            <a:ext cx="130324" cy="134724"/>
          </a:xfrm>
          <a:prstGeom prst="flowChartMerg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7384" y="-23400"/>
            <a:ext cx="6901200" cy="4176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dirty="0"/>
          </a:p>
        </p:txBody>
      </p:sp>
    </p:spTree>
    <p:extLst>
      <p:ext uri="{BB962C8B-B14F-4D97-AF65-F5344CB8AC3E}">
        <p14:creationId xmlns:p14="http://schemas.microsoft.com/office/powerpoint/2010/main" val="3496264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0" y="9629000"/>
            <a:ext cx="6901200" cy="2770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dirty="0"/>
          </a:p>
        </p:txBody>
      </p:sp>
      <p:sp>
        <p:nvSpPr>
          <p:cNvPr id="15" name="矩形 14"/>
          <p:cNvSpPr/>
          <p:nvPr/>
        </p:nvSpPr>
        <p:spPr>
          <a:xfrm>
            <a:off x="-27384" y="5987648"/>
            <a:ext cx="6901200" cy="602266"/>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dirty="0"/>
          </a:p>
        </p:txBody>
      </p:sp>
      <p:pic>
        <p:nvPicPr>
          <p:cNvPr id="2051" name="Picture 3" descr="E:\iLink\Marketing\宜联网站2018\product\conTracker\Modify\P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384" y="6609184"/>
            <a:ext cx="6900438" cy="302433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348880" y="128464"/>
            <a:ext cx="2404120" cy="646331"/>
          </a:xfrm>
          <a:prstGeom prst="rect">
            <a:avLst/>
          </a:prstGeom>
          <a:noFill/>
        </p:spPr>
        <p:txBody>
          <a:bodyPr wrap="none" rtlCol="0">
            <a:spAutoFit/>
          </a:bodyPr>
          <a:lstStyle/>
          <a:p>
            <a:pPr algn="ctr"/>
            <a:r>
              <a:rPr lang="en-US" altLang="zh-CN" b="1" dirty="0"/>
              <a:t>Technical specifications</a:t>
            </a:r>
            <a:endParaRPr lang="zh-CN" altLang="zh-CN" dirty="0"/>
          </a:p>
          <a:p>
            <a:pPr algn="ctr"/>
            <a:endParaRPr lang="zh-CN" altLang="en-US" b="1" dirty="0">
              <a:latin typeface="微软雅黑" pitchFamily="34" charset="-122"/>
              <a:ea typeface="微软雅黑" pitchFamily="34" charset="-122"/>
            </a:endParaRPr>
          </a:p>
        </p:txBody>
      </p:sp>
      <p:sp>
        <p:nvSpPr>
          <p:cNvPr id="5" name="流程图: 合并 4"/>
          <p:cNvSpPr/>
          <p:nvPr/>
        </p:nvSpPr>
        <p:spPr>
          <a:xfrm>
            <a:off x="3304841" y="531572"/>
            <a:ext cx="130324" cy="134724"/>
          </a:xfrm>
          <a:prstGeom prst="flowChartMerg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8" name="表格 7"/>
          <p:cNvGraphicFramePr>
            <a:graphicFrameLocks noGrp="1"/>
          </p:cNvGraphicFramePr>
          <p:nvPr>
            <p:extLst>
              <p:ext uri="{D42A27DB-BD31-4B8C-83A1-F6EECF244321}">
                <p14:modId xmlns:p14="http://schemas.microsoft.com/office/powerpoint/2010/main" val="1598428252"/>
              </p:ext>
            </p:extLst>
          </p:nvPr>
        </p:nvGraphicFramePr>
        <p:xfrm>
          <a:off x="194805" y="704528"/>
          <a:ext cx="6480720" cy="5010636"/>
        </p:xfrm>
        <a:graphic>
          <a:graphicData uri="http://schemas.openxmlformats.org/drawingml/2006/table">
            <a:tbl>
              <a:tblPr>
                <a:tableStyleId>{5940675A-B579-460E-94D1-54222C63F5DA}</a:tableStyleId>
              </a:tblPr>
              <a:tblGrid>
                <a:gridCol w="1001947">
                  <a:extLst>
                    <a:ext uri="{9D8B030D-6E8A-4147-A177-3AD203B41FA5}">
                      <a16:colId xmlns:a16="http://schemas.microsoft.com/office/drawing/2014/main" val="20000"/>
                    </a:ext>
                  </a:extLst>
                </a:gridCol>
                <a:gridCol w="2664296">
                  <a:extLst>
                    <a:ext uri="{9D8B030D-6E8A-4147-A177-3AD203B41FA5}">
                      <a16:colId xmlns:a16="http://schemas.microsoft.com/office/drawing/2014/main" val="20001"/>
                    </a:ext>
                  </a:extLst>
                </a:gridCol>
                <a:gridCol w="2814477">
                  <a:extLst>
                    <a:ext uri="{9D8B030D-6E8A-4147-A177-3AD203B41FA5}">
                      <a16:colId xmlns:a16="http://schemas.microsoft.com/office/drawing/2014/main" val="20002"/>
                    </a:ext>
                  </a:extLst>
                </a:gridCol>
              </a:tblGrid>
              <a:tr h="191230">
                <a:tc>
                  <a:txBody>
                    <a:bodyPr/>
                    <a:lstStyle/>
                    <a:p>
                      <a:pPr algn="ctr" fontAlgn="ctr"/>
                      <a:r>
                        <a:rPr lang="en-US" altLang="zh-CN" sz="1000" b="1" i="0" u="none" strike="noStrike">
                          <a:solidFill>
                            <a:srgbClr val="000000"/>
                          </a:solidFill>
                          <a:effectLst/>
                          <a:latin typeface="微软雅黑" pitchFamily="34" charset="-122"/>
                          <a:ea typeface="微软雅黑" pitchFamily="34" charset="-122"/>
                        </a:rPr>
                        <a:t>Items</a:t>
                      </a:r>
                      <a:endParaRPr lang="zh-CN" altLang="en-US" sz="1000" b="1" i="0" u="none" strike="noStrike" dirty="0">
                        <a:solidFill>
                          <a:srgbClr val="000000"/>
                        </a:solidFill>
                        <a:effectLst/>
                        <a:latin typeface="微软雅黑" pitchFamily="34" charset="-122"/>
                        <a:ea typeface="微软雅黑" pitchFamily="34" charset="-122"/>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altLang="zh-CN" sz="1000" b="1" i="0" u="none" strike="noStrike" dirty="0" err="1">
                          <a:solidFill>
                            <a:schemeClr val="tx1"/>
                          </a:solidFill>
                          <a:effectLst/>
                          <a:latin typeface="微软雅黑" pitchFamily="34" charset="-122"/>
                          <a:ea typeface="微软雅黑" pitchFamily="34" charset="-122"/>
                        </a:rPr>
                        <a:t>Specitions</a:t>
                      </a:r>
                      <a:endParaRPr lang="zh-CN" altLang="en-US" sz="1000" b="1"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altLang="zh-CN" sz="1000" b="1" i="0" u="none" strike="noStrike" dirty="0">
                          <a:solidFill>
                            <a:schemeClr val="tx1"/>
                          </a:solidFill>
                          <a:effectLst/>
                          <a:latin typeface="微软雅黑" pitchFamily="34" charset="-122"/>
                          <a:ea typeface="微软雅黑" pitchFamily="34" charset="-122"/>
                        </a:rPr>
                        <a:t>Remarks</a:t>
                      </a:r>
                      <a:endParaRPr lang="zh-CN" altLang="en-US" sz="1000" b="1"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0"/>
                  </a:ext>
                </a:extLst>
              </a:tr>
              <a:tr h="191230">
                <a:tc row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000" b="1" i="0" u="none" strike="noStrike" kern="1200" dirty="0">
                          <a:solidFill>
                            <a:srgbClr val="000000"/>
                          </a:solidFill>
                          <a:effectLst/>
                          <a:latin typeface="微软雅黑" pitchFamily="34" charset="-122"/>
                          <a:ea typeface="微软雅黑" pitchFamily="34" charset="-122"/>
                          <a:cs typeface="+mn-cs"/>
                        </a:rPr>
                        <a:t>Appearance</a:t>
                      </a:r>
                      <a:endParaRPr lang="zh-CN" altLang="en-US" sz="1000" b="1"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CN" sz="1050" kern="1200" dirty="0">
                          <a:solidFill>
                            <a:schemeClr val="tx1"/>
                          </a:solidFill>
                          <a:latin typeface="+mn-lt"/>
                          <a:ea typeface="+mn-ea"/>
                          <a:cs typeface="+mn-cs"/>
                        </a:rPr>
                        <a:t>Host Size</a:t>
                      </a:r>
                      <a:endParaRPr lang="en-US" sz="105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CN" sz="800" b="0" i="0" u="none" strike="noStrike" dirty="0">
                          <a:solidFill>
                            <a:srgbClr val="000000"/>
                          </a:solidFill>
                          <a:effectLst/>
                          <a:latin typeface="微软雅黑" pitchFamily="34" charset="-122"/>
                          <a:ea typeface="微软雅黑" pitchFamily="34" charset="-122"/>
                        </a:rPr>
                        <a:t>205</a:t>
                      </a:r>
                      <a:r>
                        <a:rPr lang="zh-CN" altLang="en-US" sz="800" b="0" i="0" u="none" strike="noStrike" dirty="0">
                          <a:solidFill>
                            <a:srgbClr val="000000"/>
                          </a:solidFill>
                          <a:effectLst/>
                          <a:latin typeface="微软雅黑" pitchFamily="34" charset="-122"/>
                          <a:ea typeface="微软雅黑" pitchFamily="34" charset="-122"/>
                        </a:rPr>
                        <a:t>*</a:t>
                      </a:r>
                      <a:r>
                        <a:rPr lang="en-US" altLang="zh-CN" sz="800" b="0" i="0" u="none" strike="noStrike" dirty="0">
                          <a:solidFill>
                            <a:srgbClr val="000000"/>
                          </a:solidFill>
                          <a:effectLst/>
                          <a:latin typeface="微软雅黑" pitchFamily="34" charset="-122"/>
                          <a:ea typeface="微软雅黑" pitchFamily="34" charset="-122"/>
                        </a:rPr>
                        <a:t>67</a:t>
                      </a:r>
                      <a:r>
                        <a:rPr lang="zh-CN" altLang="en-US" sz="800" b="0" i="0" u="none" strike="noStrike" dirty="0">
                          <a:solidFill>
                            <a:srgbClr val="000000"/>
                          </a:solidFill>
                          <a:effectLst/>
                          <a:latin typeface="微软雅黑" pitchFamily="34" charset="-122"/>
                          <a:ea typeface="微软雅黑" pitchFamily="34" charset="-122"/>
                        </a:rPr>
                        <a:t>*</a:t>
                      </a:r>
                      <a:r>
                        <a:rPr lang="en-US" altLang="zh-CN" sz="800" b="0" i="0" u="none" strike="noStrike" dirty="0">
                          <a:solidFill>
                            <a:srgbClr val="000000"/>
                          </a:solidFill>
                          <a:effectLst/>
                          <a:latin typeface="微软雅黑" pitchFamily="34" charset="-122"/>
                          <a:ea typeface="微软雅黑" pitchFamily="34" charset="-122"/>
                        </a:rPr>
                        <a:t>26mm</a:t>
                      </a:r>
                      <a:endParaRPr 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91230">
                <a:tc vMerge="1">
                  <a:txBody>
                    <a:bodyPr/>
                    <a:lstStyle/>
                    <a:p>
                      <a:endParaRPr lang="zh-CN" altLang="en-US"/>
                    </a:p>
                  </a:txBody>
                  <a:tcPr/>
                </a:tc>
                <a:tc>
                  <a:txBody>
                    <a:bodyPr/>
                    <a:lstStyle/>
                    <a:p>
                      <a:pPr algn="l" fontAlgn="ctr"/>
                      <a:r>
                        <a:rPr lang="en-US" altLang="zh-CN" sz="1050" kern="1200" dirty="0">
                          <a:solidFill>
                            <a:schemeClr val="tx1"/>
                          </a:solidFill>
                          <a:latin typeface="+mn-lt"/>
                          <a:ea typeface="+mn-ea"/>
                          <a:cs typeface="+mn-cs"/>
                        </a:rPr>
                        <a:t>Antenna size</a:t>
                      </a:r>
                      <a:endParaRPr lang="en-US" sz="105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800" b="0" i="0" u="none" strike="noStrike" dirty="0">
                          <a:solidFill>
                            <a:srgbClr val="000000"/>
                          </a:solidFill>
                          <a:effectLst/>
                          <a:latin typeface="微软雅黑" pitchFamily="34" charset="-122"/>
                          <a:ea typeface="微软雅黑" pitchFamily="34" charset="-122"/>
                        </a:rPr>
                        <a:t>60</a:t>
                      </a:r>
                      <a:r>
                        <a:rPr lang="zh-CN" altLang="en-US" sz="800" b="0" i="0" u="none" strike="noStrike" dirty="0">
                          <a:solidFill>
                            <a:srgbClr val="000000"/>
                          </a:solidFill>
                          <a:effectLst/>
                          <a:latin typeface="微软雅黑" pitchFamily="34" charset="-122"/>
                          <a:ea typeface="微软雅黑" pitchFamily="34" charset="-122"/>
                        </a:rPr>
                        <a:t>*</a:t>
                      </a:r>
                      <a:r>
                        <a:rPr lang="en-US" altLang="zh-CN" sz="800" b="0" i="0" u="none" strike="noStrike" dirty="0">
                          <a:solidFill>
                            <a:srgbClr val="000000"/>
                          </a:solidFill>
                          <a:effectLst/>
                          <a:latin typeface="微软雅黑" pitchFamily="34" charset="-122"/>
                          <a:ea typeface="微软雅黑" pitchFamily="34" charset="-122"/>
                        </a:rPr>
                        <a:t>40</a:t>
                      </a:r>
                      <a:r>
                        <a:rPr lang="zh-CN" altLang="en-US" sz="800" b="0" i="0" u="none" strike="noStrike" dirty="0">
                          <a:solidFill>
                            <a:srgbClr val="000000"/>
                          </a:solidFill>
                          <a:effectLst/>
                          <a:latin typeface="微软雅黑" pitchFamily="34" charset="-122"/>
                          <a:ea typeface="微软雅黑" pitchFamily="34" charset="-122"/>
                        </a:rPr>
                        <a:t>*</a:t>
                      </a:r>
                      <a:r>
                        <a:rPr lang="en-US" altLang="zh-CN" sz="800" b="0" i="0" u="none" strike="noStrike" dirty="0">
                          <a:solidFill>
                            <a:srgbClr val="000000"/>
                          </a:solidFill>
                          <a:effectLst/>
                          <a:latin typeface="微软雅黑" pitchFamily="34" charset="-122"/>
                          <a:ea typeface="微软雅黑" pitchFamily="34" charset="-122"/>
                        </a:rPr>
                        <a:t>20mm</a:t>
                      </a:r>
                      <a:endParaRPr 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67816">
                <a:tc vMerge="1">
                  <a:txBody>
                    <a:bodyPr/>
                    <a:lstStyle/>
                    <a:p>
                      <a:endParaRPr lang="zh-CN" altLang="en-US" dirty="0"/>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CN" sz="1050" kern="1200" dirty="0">
                          <a:solidFill>
                            <a:schemeClr val="tx1"/>
                          </a:solidFill>
                          <a:latin typeface="+mn-lt"/>
                          <a:ea typeface="+mn-ea"/>
                          <a:cs typeface="+mn-cs"/>
                        </a:rPr>
                        <a:t>Weight</a:t>
                      </a:r>
                      <a:endParaRPr lang="zh-CN" altLang="en-US" sz="105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800" u="none" strike="noStrike" dirty="0">
                          <a:effectLst/>
                          <a:latin typeface="微软雅黑" pitchFamily="34" charset="-122"/>
                          <a:ea typeface="微软雅黑" pitchFamily="34" charset="-122"/>
                        </a:rPr>
                        <a:t>350g</a:t>
                      </a:r>
                      <a:endParaRPr 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91230">
                <a:tc rowSpan="3">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lang="zh-CN" altLang="en-US" sz="800" b="1" i="0" u="none" strike="noStrike" dirty="0">
                        <a:solidFill>
                          <a:srgbClr val="000000"/>
                        </a:solidFill>
                        <a:effectLst/>
                        <a:latin typeface="微软雅黑" pitchFamily="34" charset="-122"/>
                        <a:ea typeface="微软雅黑" pitchFamily="34" charset="-122"/>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000" b="1" i="0" u="none" strike="noStrike" kern="1200" dirty="0">
                          <a:solidFill>
                            <a:srgbClr val="000000"/>
                          </a:solidFill>
                          <a:effectLst/>
                          <a:latin typeface="微软雅黑" pitchFamily="34" charset="-122"/>
                          <a:ea typeface="微软雅黑" pitchFamily="34" charset="-122"/>
                          <a:cs typeface="+mn-cs"/>
                        </a:rPr>
                        <a:t>Positioning</a:t>
                      </a:r>
                      <a:endParaRPr lang="zh-CN" altLang="en-US" sz="1000" b="1"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ctr" latinLnBrk="0" hangingPunct="1"/>
                      <a:r>
                        <a:rPr lang="en-US" altLang="zh-CN" sz="1050" kern="1200" dirty="0">
                          <a:solidFill>
                            <a:schemeClr val="tx1"/>
                          </a:solidFill>
                          <a:latin typeface="+mn-lt"/>
                          <a:ea typeface="+mn-ea"/>
                          <a:cs typeface="+mn-cs"/>
                        </a:rPr>
                        <a:t>Location Mode</a:t>
                      </a:r>
                      <a:endParaRPr lang="zh-CN" altLang="en-US" sz="1050" kern="1200" dirty="0">
                        <a:solidFill>
                          <a:schemeClr val="tx1"/>
                        </a:solidFill>
                        <a:latin typeface="+mn-lt"/>
                        <a:ea typeface="+mn-ea"/>
                        <a:cs typeface="+mn-cs"/>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800" u="none" strike="noStrike" dirty="0" err="1">
                          <a:effectLst/>
                          <a:latin typeface="微软雅黑" pitchFamily="34" charset="-122"/>
                          <a:ea typeface="微软雅黑" pitchFamily="34" charset="-122"/>
                        </a:rPr>
                        <a:t>GPS+A-GPS+WiFi+LBS</a:t>
                      </a:r>
                      <a:endParaRPr 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91230">
                <a:tc vMerge="1">
                  <a:txBody>
                    <a:bodyPr/>
                    <a:lstStyle/>
                    <a:p>
                      <a:pPr algn="l" fontAlgn="ctr"/>
                      <a:endParaRPr lang="zh-CN" altLang="en-US" sz="900" b="0" i="0" u="none" strike="noStrike" dirty="0">
                        <a:solidFill>
                          <a:srgbClr val="000000"/>
                        </a:solidFill>
                        <a:effectLst/>
                        <a:latin typeface="微软雅黑" pitchFamily="34" charset="-122"/>
                        <a:ea typeface="微软雅黑" pitchFamily="34" charset="-122"/>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ctr" latinLnBrk="0" hangingPunct="1"/>
                      <a:r>
                        <a:rPr lang="en-US" altLang="zh-CN" sz="1050" kern="1200" dirty="0">
                          <a:solidFill>
                            <a:schemeClr val="tx1"/>
                          </a:solidFill>
                          <a:latin typeface="+mn-lt"/>
                          <a:ea typeface="+mn-ea"/>
                          <a:cs typeface="+mn-cs"/>
                        </a:rPr>
                        <a:t>Positioning accuracy requirements</a:t>
                      </a:r>
                      <a:endParaRPr lang="zh-CN" altLang="en-US" sz="1050" kern="1200" dirty="0">
                        <a:solidFill>
                          <a:schemeClr val="tx1"/>
                        </a:solidFill>
                        <a:latin typeface="+mn-lt"/>
                        <a:ea typeface="+mn-ea"/>
                        <a:cs typeface="+mn-cs"/>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CN" sz="800" u="none" strike="noStrike" dirty="0">
                          <a:effectLst/>
                          <a:latin typeface="微软雅黑" pitchFamily="34" charset="-122"/>
                          <a:ea typeface="微软雅黑" pitchFamily="34" charset="-122"/>
                        </a:rPr>
                        <a:t>&lt;15meters</a:t>
                      </a:r>
                      <a:r>
                        <a:rPr lang="zh-CN" altLang="en-US" sz="800" u="none" strike="noStrike" dirty="0">
                          <a:effectLst/>
                          <a:latin typeface="微软雅黑" pitchFamily="34" charset="-122"/>
                          <a:ea typeface="微软雅黑" pitchFamily="34" charset="-122"/>
                        </a:rPr>
                        <a:t>（</a:t>
                      </a:r>
                      <a:r>
                        <a:rPr lang="en-US" sz="800" u="none" strike="noStrike" dirty="0">
                          <a:effectLst/>
                          <a:latin typeface="微软雅黑" pitchFamily="34" charset="-122"/>
                          <a:ea typeface="微软雅黑" pitchFamily="34" charset="-122"/>
                        </a:rPr>
                        <a:t>Open Sky）</a:t>
                      </a:r>
                      <a:endParaRPr 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91230">
                <a:tc vMerge="1">
                  <a:txBody>
                    <a:bodyPr/>
                    <a:lstStyle/>
                    <a:p>
                      <a:pPr algn="l" fontAlgn="ctr"/>
                      <a:endParaRPr lang="zh-CN" altLang="en-US" sz="900" b="0" i="0" u="none" strike="noStrike" dirty="0">
                        <a:solidFill>
                          <a:srgbClr val="000000"/>
                        </a:solidFill>
                        <a:effectLst/>
                        <a:latin typeface="微软雅黑" pitchFamily="34" charset="-122"/>
                        <a:ea typeface="微软雅黑" pitchFamily="34" charset="-122"/>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ctr" latinLnBrk="0" hangingPunct="1"/>
                      <a:r>
                        <a:rPr lang="en-US" altLang="zh-CN" sz="1050" kern="1200" dirty="0">
                          <a:solidFill>
                            <a:schemeClr val="tx1"/>
                          </a:solidFill>
                          <a:latin typeface="+mn-lt"/>
                          <a:ea typeface="+mn-ea"/>
                          <a:cs typeface="+mn-cs"/>
                        </a:rPr>
                        <a:t>Positioning time</a:t>
                      </a:r>
                      <a:endParaRPr lang="zh-CN" altLang="en-US" sz="1050" kern="1200" dirty="0">
                        <a:solidFill>
                          <a:schemeClr val="tx1"/>
                        </a:solidFill>
                        <a:latin typeface="+mn-lt"/>
                        <a:ea typeface="+mn-ea"/>
                        <a:cs typeface="+mn-cs"/>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CN" sz="800" u="none" strike="noStrike" dirty="0">
                          <a:effectLst/>
                          <a:latin typeface="微软雅黑" pitchFamily="34" charset="-122"/>
                          <a:ea typeface="微软雅黑" pitchFamily="34" charset="-122"/>
                        </a:rPr>
                        <a:t>Cold</a:t>
                      </a:r>
                      <a:r>
                        <a:rPr lang="en-US" altLang="zh-CN" sz="800" u="none" strike="noStrike" baseline="0" dirty="0">
                          <a:effectLst/>
                          <a:latin typeface="微软雅黑" pitchFamily="34" charset="-122"/>
                          <a:ea typeface="微软雅黑" pitchFamily="34" charset="-122"/>
                        </a:rPr>
                        <a:t> start</a:t>
                      </a:r>
                      <a:r>
                        <a:rPr lang="zh-CN" altLang="en-US" sz="800" u="none" strike="noStrike" dirty="0">
                          <a:effectLst/>
                          <a:latin typeface="微软雅黑" pitchFamily="34" charset="-122"/>
                          <a:ea typeface="微软雅黑" pitchFamily="34" charset="-122"/>
                        </a:rPr>
                        <a:t>＜</a:t>
                      </a:r>
                      <a:r>
                        <a:rPr lang="en-US" altLang="zh-CN" sz="800" u="none" strike="noStrike" dirty="0">
                          <a:effectLst/>
                          <a:latin typeface="微软雅黑" pitchFamily="34" charset="-122"/>
                          <a:ea typeface="微软雅黑" pitchFamily="34" charset="-122"/>
                        </a:rPr>
                        <a:t>60</a:t>
                      </a:r>
                      <a:r>
                        <a:rPr lang="en-US" sz="800" u="none" strike="noStrike" dirty="0">
                          <a:effectLst/>
                          <a:latin typeface="微软雅黑" pitchFamily="34" charset="-122"/>
                          <a:ea typeface="微软雅黑" pitchFamily="34" charset="-122"/>
                        </a:rPr>
                        <a:t>s（Open Sky）</a:t>
                      </a:r>
                      <a:endParaRPr 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654943">
                <a:tc rowSpan="3">
                  <a:txBody>
                    <a:bodyPr/>
                    <a:lstStyle/>
                    <a:p>
                      <a:pPr algn="ctr" fontAlgn="ctr"/>
                      <a:r>
                        <a:rPr lang="en-US" altLang="zh-CN" sz="1000" b="1" i="0" u="none" strike="noStrike" kern="1200" dirty="0">
                          <a:solidFill>
                            <a:srgbClr val="000000"/>
                          </a:solidFill>
                          <a:effectLst/>
                          <a:latin typeface="微软雅黑" pitchFamily="34" charset="-122"/>
                          <a:ea typeface="微软雅黑" pitchFamily="34" charset="-122"/>
                          <a:cs typeface="+mn-cs"/>
                        </a:rPr>
                        <a:t>Network</a:t>
                      </a:r>
                      <a:r>
                        <a:rPr lang="en-US" altLang="zh-CN" sz="1800" kern="1200" dirty="0">
                          <a:solidFill>
                            <a:schemeClr val="tx1"/>
                          </a:solidFill>
                          <a:latin typeface="+mn-lt"/>
                          <a:ea typeface="+mn-ea"/>
                          <a:cs typeface="+mn-cs"/>
                        </a:rPr>
                        <a:t> </a:t>
                      </a:r>
                      <a:endParaRPr lang="zh-CN" altLang="en-US" sz="800" b="1" i="0" u="none" strike="noStrike" dirty="0">
                        <a:solidFill>
                          <a:srgbClr val="000000"/>
                        </a:solidFill>
                        <a:effectLst/>
                        <a:latin typeface="微软雅黑" pitchFamily="34" charset="-122"/>
                        <a:ea typeface="微软雅黑" pitchFamily="34" charset="-122"/>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CN" sz="800" u="none" strike="noStrike" dirty="0">
                          <a:effectLst/>
                          <a:latin typeface="微软雅黑" pitchFamily="34" charset="-122"/>
                          <a:ea typeface="微软雅黑" pitchFamily="34" charset="-122"/>
                        </a:rPr>
                        <a:t>FDD-</a:t>
                      </a:r>
                      <a:r>
                        <a:rPr lang="en-US" sz="800" u="none" strike="noStrike" dirty="0">
                          <a:effectLst/>
                          <a:latin typeface="微软雅黑" pitchFamily="34" charset="-122"/>
                          <a:ea typeface="微软雅黑" pitchFamily="34" charset="-122"/>
                        </a:rPr>
                        <a:t>LTE:</a:t>
                      </a:r>
                      <a:r>
                        <a:rPr lang="en-US" altLang="zh-CN" sz="800" b="0" i="0" kern="1200" dirty="0">
                          <a:solidFill>
                            <a:schemeClr val="tx1"/>
                          </a:solidFill>
                          <a:effectLst/>
                          <a:latin typeface="微软雅黑" pitchFamily="34" charset="-122"/>
                          <a:ea typeface="微软雅黑" pitchFamily="34" charset="-122"/>
                          <a:cs typeface="+mn-cs"/>
                        </a:rPr>
                        <a:t>B1/B2/B3/B4/B5/B7/B8/B12/B13/B18/</a:t>
                      </a:r>
                      <a:br>
                        <a:rPr lang="en-US" altLang="zh-CN" sz="800" b="0" i="0" kern="1200" dirty="0">
                          <a:solidFill>
                            <a:schemeClr val="tx1"/>
                          </a:solidFill>
                          <a:effectLst/>
                          <a:latin typeface="微软雅黑" pitchFamily="34" charset="-122"/>
                          <a:ea typeface="微软雅黑" pitchFamily="34" charset="-122"/>
                          <a:cs typeface="+mn-cs"/>
                        </a:rPr>
                      </a:br>
                      <a:r>
                        <a:rPr lang="en-US" altLang="zh-CN" sz="800" b="0" i="0" kern="1200" dirty="0">
                          <a:solidFill>
                            <a:schemeClr val="tx1"/>
                          </a:solidFill>
                          <a:effectLst/>
                          <a:latin typeface="微软雅黑" pitchFamily="34" charset="-122"/>
                          <a:ea typeface="微软雅黑" pitchFamily="34" charset="-122"/>
                          <a:cs typeface="+mn-cs"/>
                        </a:rPr>
                        <a:t>B19/B20/B25/B26/B28</a:t>
                      </a:r>
                      <a:r>
                        <a:rPr lang="en-US" altLang="zh-CN" sz="800" dirty="0">
                          <a:latin typeface="微软雅黑" pitchFamily="34" charset="-122"/>
                          <a:ea typeface="微软雅黑" pitchFamily="34" charset="-122"/>
                        </a:rPr>
                        <a:t> </a:t>
                      </a:r>
                      <a:br>
                        <a:rPr lang="en-US" altLang="zh-CN" sz="800" dirty="0">
                          <a:latin typeface="微软雅黑" pitchFamily="34" charset="-122"/>
                          <a:ea typeface="微软雅黑" pitchFamily="34" charset="-122"/>
                        </a:rPr>
                      </a:br>
                      <a:r>
                        <a:rPr lang="en-US" altLang="zh-CN" sz="800" dirty="0">
                          <a:latin typeface="微软雅黑" pitchFamily="34" charset="-122"/>
                          <a:ea typeface="微软雅黑" pitchFamily="34" charset="-122"/>
                        </a:rPr>
                        <a:t>TDD-LTE:</a:t>
                      </a:r>
                      <a:r>
                        <a:rPr lang="en-US" altLang="zh-CN" sz="800" b="0" i="0" kern="1200" dirty="0">
                          <a:solidFill>
                            <a:schemeClr val="tx1"/>
                          </a:solidFill>
                          <a:effectLst/>
                          <a:latin typeface="微软雅黑" pitchFamily="34" charset="-122"/>
                          <a:ea typeface="微软雅黑" pitchFamily="34" charset="-122"/>
                          <a:cs typeface="+mn-cs"/>
                        </a:rPr>
                        <a:t>B38/B39/B40/B41</a:t>
                      </a:r>
                      <a:r>
                        <a:rPr lang="en-US" altLang="zh-CN" sz="800" dirty="0">
                          <a:latin typeface="微软雅黑" pitchFamily="34" charset="-122"/>
                          <a:ea typeface="微软雅黑" pitchFamily="34" charset="-122"/>
                        </a:rPr>
                        <a:t> </a:t>
                      </a:r>
                      <a:endParaRPr lang="en-US" sz="800" u="none" strike="noStrike" dirty="0">
                        <a:effectLst/>
                        <a:latin typeface="微软雅黑" pitchFamily="34" charset="-122"/>
                        <a:ea typeface="微软雅黑" pitchFamily="34" charset="-122"/>
                      </a:endParaRPr>
                    </a:p>
                    <a:p>
                      <a:pPr algn="l" fontAlgn="ctr"/>
                      <a:r>
                        <a:rPr lang="en-US" sz="800" u="none" strike="noStrike" dirty="0">
                          <a:effectLst/>
                          <a:latin typeface="微软雅黑" pitchFamily="34" charset="-122"/>
                          <a:ea typeface="微软雅黑" pitchFamily="34" charset="-122"/>
                        </a:rPr>
                        <a:t>UMTS:</a:t>
                      </a:r>
                      <a:r>
                        <a:rPr lang="en-US" altLang="zh-CN" sz="800" b="0" i="0" kern="1200" dirty="0">
                          <a:solidFill>
                            <a:schemeClr val="tx1"/>
                          </a:solidFill>
                          <a:effectLst/>
                          <a:latin typeface="微软雅黑" pitchFamily="34" charset="-122"/>
                          <a:ea typeface="微软雅黑" pitchFamily="34" charset="-122"/>
                          <a:cs typeface="+mn-cs"/>
                        </a:rPr>
                        <a:t>B1/B2/B4/B5/B6/B8/B19</a:t>
                      </a:r>
                      <a:r>
                        <a:rPr lang="en-US" altLang="zh-CN" sz="800" dirty="0">
                          <a:latin typeface="微软雅黑" pitchFamily="34" charset="-122"/>
                          <a:ea typeface="微软雅黑" pitchFamily="34" charset="-122"/>
                        </a:rPr>
                        <a:t> </a:t>
                      </a:r>
                      <a:endParaRPr lang="en-US" sz="800" u="none" strike="noStrike" dirty="0">
                        <a:effectLst/>
                        <a:latin typeface="微软雅黑" pitchFamily="34" charset="-122"/>
                        <a:ea typeface="微软雅黑" pitchFamily="34" charset="-122"/>
                      </a:endParaRPr>
                    </a:p>
                    <a:p>
                      <a:pPr algn="l" fontAlgn="ctr"/>
                      <a:r>
                        <a:rPr lang="en-US" sz="800" u="none" strike="noStrike" dirty="0">
                          <a:effectLst/>
                          <a:latin typeface="微软雅黑" pitchFamily="34" charset="-122"/>
                          <a:ea typeface="微软雅黑" pitchFamily="34" charset="-122"/>
                        </a:rPr>
                        <a:t>GSM:</a:t>
                      </a:r>
                      <a:r>
                        <a:rPr lang="en-US" altLang="zh-CN" sz="800" b="0" i="0" kern="1200" dirty="0">
                          <a:solidFill>
                            <a:schemeClr val="tx1"/>
                          </a:solidFill>
                          <a:effectLst/>
                          <a:latin typeface="微软雅黑" pitchFamily="34" charset="-122"/>
                          <a:ea typeface="微软雅黑" pitchFamily="34" charset="-122"/>
                          <a:cs typeface="+mn-cs"/>
                        </a:rPr>
                        <a:t>B2/B3/B5/B8</a:t>
                      </a:r>
                      <a:r>
                        <a:rPr lang="en-US" altLang="zh-CN" sz="800" dirty="0">
                          <a:latin typeface="微软雅黑" pitchFamily="34" charset="-122"/>
                          <a:ea typeface="微软雅黑" pitchFamily="34" charset="-122"/>
                        </a:rPr>
                        <a:t> </a:t>
                      </a:r>
                      <a:endParaRPr 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CN" sz="800" b="0" i="0" u="none" strike="noStrike" dirty="0">
                          <a:solidFill>
                            <a:srgbClr val="000000"/>
                          </a:solidFill>
                          <a:effectLst/>
                          <a:latin typeface="微软雅黑" pitchFamily="34" charset="-122"/>
                          <a:ea typeface="微软雅黑" pitchFamily="34" charset="-122"/>
                        </a:rPr>
                        <a:t>Type</a:t>
                      </a:r>
                      <a:r>
                        <a:rPr lang="zh-CN" altLang="en-US" sz="800" b="0" i="0" u="none" strike="noStrike" dirty="0">
                          <a:solidFill>
                            <a:srgbClr val="000000"/>
                          </a:solidFill>
                          <a:effectLst/>
                          <a:latin typeface="微软雅黑" pitchFamily="34" charset="-122"/>
                          <a:ea typeface="微软雅黑" pitchFamily="34" charset="-122"/>
                        </a:rPr>
                        <a:t>：</a:t>
                      </a:r>
                      <a:r>
                        <a:rPr lang="en-US" altLang="zh-CN" sz="800" b="0" i="0" u="none" strike="noStrike" dirty="0">
                          <a:solidFill>
                            <a:srgbClr val="000000"/>
                          </a:solidFill>
                          <a:effectLst/>
                          <a:latin typeface="微软雅黑" pitchFamily="34" charset="-122"/>
                          <a:ea typeface="微软雅黑" pitchFamily="34" charset="-122"/>
                        </a:rPr>
                        <a:t>SL411-OA-G</a:t>
                      </a:r>
                      <a:r>
                        <a:rPr lang="zh-CN" altLang="en-US" sz="800" b="0" i="0" u="none" strike="noStrike" dirty="0">
                          <a:solidFill>
                            <a:srgbClr val="000000"/>
                          </a:solidFill>
                          <a:effectLst/>
                          <a:latin typeface="微软雅黑" pitchFamily="34" charset="-122"/>
                          <a:ea typeface="微软雅黑" pitchFamily="34" charset="-122"/>
                        </a:rPr>
                        <a:t>（</a:t>
                      </a:r>
                      <a:r>
                        <a:rPr lang="en-US" altLang="zh-CN" sz="800" b="0" i="0" u="none" strike="noStrike" kern="1200" dirty="0">
                          <a:solidFill>
                            <a:srgbClr val="000000"/>
                          </a:solidFill>
                          <a:effectLst/>
                          <a:latin typeface="微软雅黑" pitchFamily="34" charset="-122"/>
                          <a:ea typeface="微软雅黑" pitchFamily="34" charset="-122"/>
                          <a:cs typeface="+mn-cs"/>
                        </a:rPr>
                        <a:t>Global version</a:t>
                      </a:r>
                      <a:r>
                        <a:rPr lang="zh-CN" altLang="en-US" sz="800" b="0" i="0" u="none" strike="noStrike" dirty="0">
                          <a:solidFill>
                            <a:srgbClr val="000000"/>
                          </a:solidFill>
                          <a:effectLst/>
                          <a:latin typeface="微软雅黑" pitchFamily="34" charset="-122"/>
                          <a:ea typeface="微软雅黑" pitchFamily="34" charset="-122"/>
                        </a:rPr>
                        <a:t>）</a:t>
                      </a: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525417">
                <a:tc vMerge="1">
                  <a:txBody>
                    <a:bodyPr/>
                    <a:lstStyle/>
                    <a:p>
                      <a:endParaRPr lang="zh-CN" altLang="en-US"/>
                    </a:p>
                  </a:txBody>
                  <a:tcPr/>
                </a:tc>
                <a:tc>
                  <a:txBody>
                    <a:bodyPr/>
                    <a:lstStyle/>
                    <a:p>
                      <a:pPr algn="l" fontAlgn="ctr"/>
                      <a:r>
                        <a:rPr lang="en-US" altLang="zh-CN" sz="800" u="none" strike="noStrike" dirty="0">
                          <a:effectLst/>
                          <a:latin typeface="微软雅黑" pitchFamily="34" charset="-122"/>
                          <a:ea typeface="微软雅黑" pitchFamily="34" charset="-122"/>
                        </a:rPr>
                        <a:t>FDD-LTE:</a:t>
                      </a:r>
                      <a:r>
                        <a:rPr lang="en-US" altLang="zh-CN" sz="800" b="0" i="0" kern="1200" dirty="0">
                          <a:solidFill>
                            <a:schemeClr val="tx1"/>
                          </a:solidFill>
                          <a:effectLst/>
                          <a:latin typeface="微软雅黑" pitchFamily="34" charset="-122"/>
                          <a:ea typeface="微软雅黑" pitchFamily="34" charset="-122"/>
                          <a:cs typeface="+mn-cs"/>
                        </a:rPr>
                        <a:t>B1/B3/B5/B8</a:t>
                      </a:r>
                      <a:r>
                        <a:rPr lang="en-US" altLang="zh-CN" sz="800" dirty="0">
                          <a:latin typeface="微软雅黑" pitchFamily="34" charset="-122"/>
                          <a:ea typeface="微软雅黑" pitchFamily="34" charset="-122"/>
                        </a:rPr>
                        <a:t>  </a:t>
                      </a:r>
                      <a:br>
                        <a:rPr lang="en-US" altLang="zh-CN" sz="800" dirty="0">
                          <a:latin typeface="微软雅黑" pitchFamily="34" charset="-122"/>
                          <a:ea typeface="微软雅黑" pitchFamily="34" charset="-122"/>
                        </a:rPr>
                      </a:br>
                      <a:r>
                        <a:rPr lang="en-US" altLang="zh-CN" sz="800" dirty="0">
                          <a:latin typeface="微软雅黑" pitchFamily="34" charset="-122"/>
                          <a:ea typeface="微软雅黑" pitchFamily="34" charset="-122"/>
                        </a:rPr>
                        <a:t>TDD-LTE:</a:t>
                      </a:r>
                      <a:r>
                        <a:rPr lang="en-US" altLang="zh-CN" sz="800" b="0" i="0" kern="1200" dirty="0">
                          <a:solidFill>
                            <a:schemeClr val="tx1"/>
                          </a:solidFill>
                          <a:effectLst/>
                          <a:latin typeface="微软雅黑" pitchFamily="34" charset="-122"/>
                          <a:ea typeface="微软雅黑" pitchFamily="34" charset="-122"/>
                          <a:cs typeface="+mn-cs"/>
                        </a:rPr>
                        <a:t>B38/B39/B40/B41</a:t>
                      </a:r>
                      <a:r>
                        <a:rPr lang="en-US" altLang="zh-CN" sz="800" dirty="0">
                          <a:latin typeface="微软雅黑" pitchFamily="34" charset="-122"/>
                          <a:ea typeface="微软雅黑" pitchFamily="34" charset="-122"/>
                        </a:rPr>
                        <a:t> </a:t>
                      </a:r>
                      <a:endParaRPr lang="en-US" altLang="zh-CN" sz="800" u="none" strike="noStrike" dirty="0">
                        <a:effectLst/>
                        <a:latin typeface="微软雅黑" pitchFamily="34" charset="-122"/>
                        <a:ea typeface="微软雅黑" pitchFamily="34" charset="-122"/>
                      </a:endParaRPr>
                    </a:p>
                    <a:p>
                      <a:pPr algn="l" fontAlgn="ctr"/>
                      <a:r>
                        <a:rPr lang="en-US" altLang="zh-CN" sz="800" u="none" strike="noStrike" dirty="0">
                          <a:effectLst/>
                          <a:latin typeface="微软雅黑" pitchFamily="34" charset="-122"/>
                          <a:ea typeface="微软雅黑" pitchFamily="34" charset="-122"/>
                        </a:rPr>
                        <a:t>UMTS:</a:t>
                      </a:r>
                      <a:r>
                        <a:rPr lang="en-US" altLang="zh-CN" sz="800" b="0" i="0" kern="1200" dirty="0">
                          <a:solidFill>
                            <a:schemeClr val="tx1"/>
                          </a:solidFill>
                          <a:effectLst/>
                          <a:latin typeface="微软雅黑" pitchFamily="34" charset="-122"/>
                          <a:ea typeface="微软雅黑" pitchFamily="34" charset="-122"/>
                          <a:cs typeface="+mn-cs"/>
                        </a:rPr>
                        <a:t>B1/B8</a:t>
                      </a:r>
                      <a:r>
                        <a:rPr lang="en-US" altLang="zh-CN" sz="800" dirty="0">
                          <a:latin typeface="微软雅黑" pitchFamily="34" charset="-122"/>
                          <a:ea typeface="微软雅黑" pitchFamily="34" charset="-122"/>
                        </a:rPr>
                        <a:t> </a:t>
                      </a:r>
                      <a:endParaRPr lang="en-US" altLang="zh-CN" sz="800" u="none" strike="noStrike" dirty="0">
                        <a:effectLst/>
                        <a:latin typeface="微软雅黑" pitchFamily="34" charset="-122"/>
                        <a:ea typeface="微软雅黑" pitchFamily="34" charset="-122"/>
                      </a:endParaRPr>
                    </a:p>
                    <a:p>
                      <a:pPr algn="l" fontAlgn="ctr"/>
                      <a:r>
                        <a:rPr lang="en-US" altLang="zh-CN" sz="800" u="none" strike="noStrike" dirty="0">
                          <a:effectLst/>
                          <a:latin typeface="微软雅黑" pitchFamily="34" charset="-122"/>
                          <a:ea typeface="微软雅黑" pitchFamily="34" charset="-122"/>
                        </a:rPr>
                        <a:t>GSM:</a:t>
                      </a:r>
                      <a:r>
                        <a:rPr lang="en-US" altLang="zh-CN" sz="800" b="0" i="0" kern="1200" dirty="0">
                          <a:solidFill>
                            <a:schemeClr val="tx1"/>
                          </a:solidFill>
                          <a:effectLst/>
                          <a:latin typeface="微软雅黑" pitchFamily="34" charset="-122"/>
                          <a:ea typeface="微软雅黑" pitchFamily="34" charset="-122"/>
                          <a:cs typeface="+mn-cs"/>
                        </a:rPr>
                        <a:t>900/1800</a:t>
                      </a:r>
                      <a:endParaRPr lang="en-US" altLang="zh-CN"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800" b="0" i="0" u="none" strike="noStrike" dirty="0">
                          <a:solidFill>
                            <a:srgbClr val="000000"/>
                          </a:solidFill>
                          <a:effectLst/>
                          <a:latin typeface="微软雅黑" pitchFamily="34" charset="-122"/>
                          <a:ea typeface="微软雅黑" pitchFamily="34" charset="-122"/>
                        </a:rPr>
                        <a:t>Type</a:t>
                      </a:r>
                      <a:r>
                        <a:rPr lang="zh-CN" altLang="en-US" sz="800" b="0" i="0" u="none" strike="noStrike" dirty="0">
                          <a:solidFill>
                            <a:srgbClr val="000000"/>
                          </a:solidFill>
                          <a:effectLst/>
                          <a:latin typeface="微软雅黑" pitchFamily="34" charset="-122"/>
                          <a:ea typeface="微软雅黑" pitchFamily="34" charset="-122"/>
                        </a:rPr>
                        <a:t>：</a:t>
                      </a:r>
                      <a:r>
                        <a:rPr lang="en-US" altLang="zh-CN" sz="800" b="0" i="0" u="none" strike="noStrike" dirty="0">
                          <a:solidFill>
                            <a:srgbClr val="000000"/>
                          </a:solidFill>
                          <a:effectLst/>
                          <a:latin typeface="微软雅黑" pitchFamily="34" charset="-122"/>
                          <a:ea typeface="微软雅黑" pitchFamily="34" charset="-122"/>
                        </a:rPr>
                        <a:t>SL411-OA-C</a:t>
                      </a:r>
                      <a:r>
                        <a:rPr lang="zh-CN" altLang="en-US" sz="800" b="0" i="0" u="none" strike="noStrike" dirty="0">
                          <a:solidFill>
                            <a:srgbClr val="000000"/>
                          </a:solidFill>
                          <a:effectLst/>
                          <a:latin typeface="微软雅黑" pitchFamily="34" charset="-122"/>
                          <a:ea typeface="微软雅黑" pitchFamily="34" charset="-122"/>
                        </a:rPr>
                        <a:t>（</a:t>
                      </a:r>
                      <a:r>
                        <a:rPr lang="en-US" altLang="zh-CN" sz="800" b="0" i="0" u="none" strike="noStrike" kern="1200" dirty="0">
                          <a:solidFill>
                            <a:srgbClr val="000000"/>
                          </a:solidFill>
                          <a:effectLst/>
                          <a:latin typeface="微软雅黑" pitchFamily="34" charset="-122"/>
                          <a:ea typeface="微软雅黑" pitchFamily="34" charset="-122"/>
                          <a:cs typeface="+mn-cs"/>
                        </a:rPr>
                        <a:t>Asia Pacific version</a:t>
                      </a:r>
                      <a:r>
                        <a:rPr lang="zh-CN" altLang="en-US" sz="800" b="0" i="0" u="none" strike="noStrike" kern="1200" dirty="0">
                          <a:solidFill>
                            <a:srgbClr val="000000"/>
                          </a:solidFill>
                          <a:effectLst/>
                          <a:latin typeface="微软雅黑" pitchFamily="34" charset="-122"/>
                          <a:ea typeface="微软雅黑" pitchFamily="34" charset="-122"/>
                          <a:cs typeface="+mn-cs"/>
                        </a:rPr>
                        <a:t>）</a:t>
                      </a: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191230">
                <a:tc vMerge="1">
                  <a:txBody>
                    <a:bodyPr/>
                    <a:lstStyle/>
                    <a:p>
                      <a:pPr algn="l" fontAlgn="ctr"/>
                      <a:endParaRPr lang="zh-CN" altLang="en-US" sz="900" b="0" i="0" u="none" strike="noStrike" dirty="0">
                        <a:solidFill>
                          <a:srgbClr val="000000"/>
                        </a:solidFill>
                        <a:effectLst/>
                        <a:latin typeface="微软雅黑" pitchFamily="34" charset="-122"/>
                        <a:ea typeface="微软雅黑" pitchFamily="34" charset="-122"/>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CN" sz="800" b="0" i="0" u="none" strike="noStrike" dirty="0">
                          <a:solidFill>
                            <a:srgbClr val="000000"/>
                          </a:solidFill>
                          <a:effectLst/>
                          <a:latin typeface="微软雅黑" pitchFamily="34" charset="-122"/>
                          <a:ea typeface="微软雅黑" pitchFamily="34" charset="-122"/>
                        </a:rPr>
                        <a:t>SIM</a:t>
                      </a:r>
                      <a:r>
                        <a:rPr lang="zh-CN" altLang="en-US" sz="800" b="0" i="0" u="none" strike="noStrike" baseline="0" dirty="0">
                          <a:solidFill>
                            <a:srgbClr val="000000"/>
                          </a:solidFill>
                          <a:effectLst/>
                          <a:latin typeface="微软雅黑" pitchFamily="34" charset="-122"/>
                          <a:ea typeface="微软雅黑" pitchFamily="34" charset="-122"/>
                        </a:rPr>
                        <a:t> </a:t>
                      </a:r>
                      <a:r>
                        <a:rPr lang="en-US" altLang="zh-CN" sz="800" b="0" i="0" u="none" strike="noStrike" baseline="0" dirty="0">
                          <a:solidFill>
                            <a:srgbClr val="000000"/>
                          </a:solidFill>
                          <a:effectLst/>
                          <a:latin typeface="微软雅黑" pitchFamily="34" charset="-122"/>
                          <a:ea typeface="微软雅黑" pitchFamily="34" charset="-122"/>
                        </a:rPr>
                        <a:t>cards</a:t>
                      </a:r>
                      <a:endParaRPr lang="zh-CN" alt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800" u="none" strike="noStrike" dirty="0">
                          <a:effectLst/>
                          <a:latin typeface="微软雅黑" pitchFamily="34" charset="-122"/>
                          <a:ea typeface="微软雅黑" pitchFamily="34" charset="-122"/>
                        </a:rPr>
                        <a:t>SMTSIM</a:t>
                      </a:r>
                      <a:r>
                        <a:rPr lang="zh-CN" altLang="en-US" sz="800" u="none" strike="noStrike" dirty="0">
                          <a:effectLst/>
                          <a:latin typeface="微软雅黑" pitchFamily="34" charset="-122"/>
                          <a:ea typeface="微软雅黑" pitchFamily="34" charset="-122"/>
                        </a:rPr>
                        <a:t>、</a:t>
                      </a:r>
                      <a:r>
                        <a:rPr lang="en-US" altLang="zh-CN" sz="800" u="none" strike="noStrike" dirty="0">
                          <a:effectLst/>
                          <a:latin typeface="微软雅黑" pitchFamily="34" charset="-122"/>
                          <a:ea typeface="微软雅黑" pitchFamily="34" charset="-122"/>
                        </a:rPr>
                        <a:t>Nano SIM</a:t>
                      </a:r>
                      <a:r>
                        <a:rPr lang="zh-CN" altLang="en-US" sz="800" u="none" strike="noStrike" dirty="0">
                          <a:effectLst/>
                          <a:latin typeface="微软雅黑" pitchFamily="34" charset="-122"/>
                          <a:ea typeface="微软雅黑" pitchFamily="34" charset="-122"/>
                        </a:rPr>
                        <a:t>、</a:t>
                      </a:r>
                      <a:r>
                        <a:rPr lang="en-US" altLang="zh-CN" sz="800" u="none" strike="noStrike" dirty="0" err="1">
                          <a:effectLst/>
                          <a:latin typeface="微软雅黑" pitchFamily="34" charset="-122"/>
                          <a:ea typeface="微软雅黑" pitchFamily="34" charset="-122"/>
                        </a:rPr>
                        <a:t>SoftSIM</a:t>
                      </a:r>
                      <a:endParaRPr lang="zh-CN" alt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191230">
                <a:tc rowSpan="5">
                  <a:txBody>
                    <a:bodyPr/>
                    <a:lstStyle/>
                    <a:p>
                      <a:pPr marL="0" algn="ctr" defTabSz="914400" rtl="0" eaLnBrk="1" fontAlgn="ctr" latinLnBrk="0" hangingPunct="1"/>
                      <a:r>
                        <a:rPr lang="en-US" altLang="zh-CN" sz="1000" b="1" i="0" u="none" strike="noStrike" kern="1200" dirty="0">
                          <a:solidFill>
                            <a:srgbClr val="000000"/>
                          </a:solidFill>
                          <a:effectLst/>
                          <a:latin typeface="微软雅黑" pitchFamily="34" charset="-122"/>
                          <a:ea typeface="微软雅黑" pitchFamily="34" charset="-122"/>
                          <a:cs typeface="+mn-cs"/>
                        </a:rPr>
                        <a:t>Battery</a:t>
                      </a:r>
                      <a:endParaRPr lang="zh-CN" altLang="en-US" sz="1000" b="1"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ctr" latinLnBrk="0" hangingPunct="1"/>
                      <a:r>
                        <a:rPr lang="en-US" altLang="zh-CN" sz="800" b="0" i="0" u="none" strike="noStrike" kern="1200" dirty="0">
                          <a:solidFill>
                            <a:srgbClr val="000000"/>
                          </a:solidFill>
                          <a:effectLst/>
                          <a:latin typeface="微软雅黑" pitchFamily="34" charset="-122"/>
                          <a:ea typeface="微软雅黑" pitchFamily="34" charset="-122"/>
                          <a:cs typeface="+mn-cs"/>
                        </a:rPr>
                        <a:t>Standby current</a:t>
                      </a:r>
                      <a:endParaRPr lang="zh-CN" altLang="en-US" sz="800" b="0"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800" u="none" strike="noStrike" dirty="0">
                          <a:effectLst/>
                          <a:latin typeface="微软雅黑" pitchFamily="34" charset="-122"/>
                          <a:ea typeface="微软雅黑" pitchFamily="34" charset="-122"/>
                        </a:rPr>
                        <a:t>&lt;20uA</a:t>
                      </a:r>
                      <a:endParaRPr 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191230">
                <a:tc vMerge="1">
                  <a:txBody>
                    <a:bodyPr/>
                    <a:lstStyle/>
                    <a:p>
                      <a:pPr algn="l" fontAlgn="ctr"/>
                      <a:endParaRPr lang="zh-CN" altLang="en-US" sz="900" b="0" i="0" u="none" strike="noStrike" dirty="0">
                        <a:solidFill>
                          <a:srgbClr val="000000"/>
                        </a:solidFill>
                        <a:effectLst/>
                        <a:latin typeface="微软雅黑" pitchFamily="34" charset="-122"/>
                        <a:ea typeface="微软雅黑" pitchFamily="34" charset="-122"/>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ctr" latinLnBrk="0" hangingPunct="1"/>
                      <a:r>
                        <a:rPr lang="en-US" altLang="zh-CN" sz="800" b="0" i="0" u="none" strike="noStrike" kern="1200" dirty="0">
                          <a:solidFill>
                            <a:srgbClr val="000000"/>
                          </a:solidFill>
                          <a:effectLst/>
                          <a:latin typeface="微软雅黑" pitchFamily="34" charset="-122"/>
                          <a:ea typeface="微软雅黑" pitchFamily="34" charset="-122"/>
                          <a:cs typeface="+mn-cs"/>
                        </a:rPr>
                        <a:t>Working current</a:t>
                      </a:r>
                      <a:endParaRPr lang="zh-CN" altLang="en-US" sz="800" b="0"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800" u="none" strike="noStrike" dirty="0">
                          <a:effectLst/>
                          <a:latin typeface="微软雅黑" pitchFamily="34" charset="-122"/>
                          <a:ea typeface="微软雅黑" pitchFamily="34" charset="-122"/>
                        </a:rPr>
                        <a:t>&lt;400mA</a:t>
                      </a:r>
                      <a:endParaRPr 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191230">
                <a:tc vMerge="1">
                  <a:txBody>
                    <a:bodyPr/>
                    <a:lstStyle/>
                    <a:p>
                      <a:pPr algn="l" fontAlgn="ctr"/>
                      <a:endParaRPr lang="zh-CN" altLang="en-US" sz="900" b="0" i="0" u="none" strike="noStrike" dirty="0">
                        <a:solidFill>
                          <a:srgbClr val="000000"/>
                        </a:solidFill>
                        <a:effectLst/>
                        <a:latin typeface="微软雅黑" pitchFamily="34" charset="-122"/>
                        <a:ea typeface="微软雅黑" pitchFamily="34" charset="-122"/>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ctr" latinLnBrk="0" hangingPunct="1"/>
                      <a:r>
                        <a:rPr lang="en-US" altLang="zh-CN" sz="800" b="0" i="0" u="none" strike="noStrike" kern="1200" dirty="0">
                          <a:solidFill>
                            <a:srgbClr val="000000"/>
                          </a:solidFill>
                          <a:effectLst/>
                          <a:latin typeface="微软雅黑" pitchFamily="34" charset="-122"/>
                          <a:ea typeface="微软雅黑" pitchFamily="34" charset="-122"/>
                          <a:cs typeface="+mn-cs"/>
                        </a:rPr>
                        <a:t>Battery Voltage</a:t>
                      </a:r>
                      <a:endParaRPr lang="zh-CN" altLang="en-US" sz="800" b="0"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800" u="none" strike="noStrike" dirty="0">
                          <a:effectLst/>
                          <a:latin typeface="微软雅黑" pitchFamily="34" charset="-122"/>
                          <a:ea typeface="微软雅黑" pitchFamily="34" charset="-122"/>
                        </a:rPr>
                        <a:t>3.6V</a:t>
                      </a:r>
                      <a:endParaRPr 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311550">
                <a:tc vMerge="1">
                  <a:txBody>
                    <a:bodyPr/>
                    <a:lstStyle/>
                    <a:p>
                      <a:pPr algn="l" fontAlgn="ctr"/>
                      <a:endParaRPr lang="zh-CN" altLang="en-US" sz="900" b="0" i="0" u="none" strike="noStrike">
                        <a:solidFill>
                          <a:srgbClr val="000000"/>
                        </a:solidFill>
                        <a:effectLst/>
                        <a:latin typeface="微软雅黑" pitchFamily="34" charset="-122"/>
                        <a:ea typeface="微软雅黑" pitchFamily="34" charset="-122"/>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ctr" latinLnBrk="0" hangingPunct="1"/>
                      <a:r>
                        <a:rPr lang="en-US" altLang="zh-CN" sz="800" b="0" i="0" u="none" strike="noStrike" kern="1200" dirty="0">
                          <a:solidFill>
                            <a:srgbClr val="000000"/>
                          </a:solidFill>
                          <a:effectLst/>
                          <a:latin typeface="微软雅黑" pitchFamily="34" charset="-122"/>
                          <a:ea typeface="微软雅黑" pitchFamily="34" charset="-122"/>
                          <a:cs typeface="+mn-cs"/>
                        </a:rPr>
                        <a:t>Battery Capacity</a:t>
                      </a:r>
                      <a:endParaRPr lang="zh-CN" altLang="en-US" sz="800" b="0"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800" u="none" strike="noStrike" dirty="0">
                          <a:effectLst/>
                          <a:latin typeface="微软雅黑" pitchFamily="34" charset="-122"/>
                          <a:ea typeface="微软雅黑" pitchFamily="34" charset="-122"/>
                        </a:rPr>
                        <a:t>12000mAh</a:t>
                      </a:r>
                      <a:endParaRPr 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91230">
                <a:tc vMerge="1">
                  <a:txBody>
                    <a:bodyPr/>
                    <a:lstStyle/>
                    <a:p>
                      <a:pPr algn="l" fontAlgn="ctr"/>
                      <a:endParaRPr lang="zh-CN" altLang="en-US" sz="900" b="0" i="0" u="none" strike="noStrike" dirty="0">
                        <a:solidFill>
                          <a:srgbClr val="000000"/>
                        </a:solidFill>
                        <a:effectLst/>
                        <a:latin typeface="微软雅黑" pitchFamily="34" charset="-122"/>
                        <a:ea typeface="微软雅黑" pitchFamily="34" charset="-122"/>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ctr" latinLnBrk="0" hangingPunct="1"/>
                      <a:r>
                        <a:rPr lang="en-US" altLang="zh-CN" sz="800" b="0" i="0" u="none" strike="noStrike" kern="1200" dirty="0">
                          <a:solidFill>
                            <a:srgbClr val="000000"/>
                          </a:solidFill>
                          <a:effectLst/>
                          <a:latin typeface="微软雅黑" pitchFamily="34" charset="-122"/>
                          <a:ea typeface="微软雅黑" pitchFamily="34" charset="-122"/>
                          <a:cs typeface="+mn-cs"/>
                        </a:rPr>
                        <a:t>Number of Data reporting</a:t>
                      </a:r>
                      <a:endParaRPr lang="zh-CN" altLang="en-US" sz="800" b="0"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CN" sz="800" b="0" i="0" u="none" strike="noStrike" dirty="0">
                          <a:solidFill>
                            <a:srgbClr val="000000"/>
                          </a:solidFill>
                          <a:effectLst/>
                          <a:latin typeface="微软雅黑" pitchFamily="34" charset="-122"/>
                          <a:ea typeface="微软雅黑" pitchFamily="34" charset="-122"/>
                        </a:rPr>
                        <a:t>5000pcs</a:t>
                      </a: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191230">
                <a:tc row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000" b="1" i="0" u="none" strike="noStrike" kern="1200" dirty="0">
                          <a:solidFill>
                            <a:srgbClr val="000000"/>
                          </a:solidFill>
                          <a:effectLst/>
                          <a:latin typeface="微软雅黑" pitchFamily="34" charset="-122"/>
                          <a:ea typeface="微软雅黑" pitchFamily="34" charset="-122"/>
                          <a:cs typeface="+mn-cs"/>
                        </a:rPr>
                        <a:t>Build-in Sensor</a:t>
                      </a:r>
                      <a:endParaRPr lang="zh-CN" altLang="en-US" sz="1000" b="1"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ctr" latinLnBrk="0" hangingPunct="1"/>
                      <a:r>
                        <a:rPr lang="en-US" altLang="zh-CN" sz="800" b="0" i="0" u="none" strike="noStrike" kern="1200" dirty="0">
                          <a:solidFill>
                            <a:srgbClr val="000000"/>
                          </a:solidFill>
                          <a:effectLst/>
                          <a:latin typeface="微软雅黑" pitchFamily="34" charset="-122"/>
                          <a:ea typeface="微软雅黑" pitchFamily="34" charset="-122"/>
                          <a:cs typeface="+mn-cs"/>
                        </a:rPr>
                        <a:t>Battery voltage detection</a:t>
                      </a:r>
                      <a:endParaRPr lang="zh-CN" altLang="en-US" sz="800" b="0"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CN" sz="800" u="none" strike="noStrike" dirty="0">
                          <a:effectLst/>
                          <a:latin typeface="微软雅黑" pitchFamily="34" charset="-122"/>
                          <a:ea typeface="微软雅黑" pitchFamily="34" charset="-122"/>
                        </a:rPr>
                        <a:t>0~4V</a:t>
                      </a:r>
                      <a:endParaRPr lang="zh-CN" alt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191230">
                <a:tc vMerge="1">
                  <a:txBody>
                    <a:bodyPr/>
                    <a:lstStyle/>
                    <a:p>
                      <a:pPr algn="l" fontAlgn="ctr"/>
                      <a:endParaRPr lang="zh-CN" altLang="en-US" sz="900" b="0" i="0" u="none" strike="noStrike" dirty="0">
                        <a:solidFill>
                          <a:srgbClr val="000000"/>
                        </a:solidFill>
                        <a:effectLst/>
                        <a:latin typeface="微软雅黑" pitchFamily="34" charset="-122"/>
                        <a:ea typeface="微软雅黑" pitchFamily="34" charset="-122"/>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ctr" latinLnBrk="0" hangingPunct="1"/>
                      <a:r>
                        <a:rPr lang="en-US" altLang="zh-CN" sz="800" b="0" i="0" u="none" strike="noStrike" kern="1200" dirty="0">
                          <a:solidFill>
                            <a:srgbClr val="000000"/>
                          </a:solidFill>
                          <a:effectLst/>
                          <a:latin typeface="微软雅黑" pitchFamily="34" charset="-122"/>
                          <a:ea typeface="微软雅黑" pitchFamily="34" charset="-122"/>
                          <a:cs typeface="+mn-cs"/>
                        </a:rPr>
                        <a:t>Temperature detection</a:t>
                      </a:r>
                      <a:endParaRPr lang="zh-CN" altLang="en-US" sz="800" b="0"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CN" sz="800" u="none" strike="noStrike" dirty="0">
                          <a:effectLst/>
                          <a:latin typeface="微软雅黑" pitchFamily="34" charset="-122"/>
                          <a:ea typeface="微软雅黑" pitchFamily="34" charset="-122"/>
                        </a:rPr>
                        <a:t>﹣40℃</a:t>
                      </a:r>
                      <a:r>
                        <a:rPr lang="zh-CN" altLang="en-US" sz="800" u="none" strike="noStrike" dirty="0">
                          <a:effectLst/>
                          <a:latin typeface="微软雅黑" pitchFamily="34" charset="-122"/>
                          <a:ea typeface="微软雅黑" pitchFamily="34" charset="-122"/>
                        </a:rPr>
                        <a:t>～＋</a:t>
                      </a:r>
                      <a:r>
                        <a:rPr lang="en-US" altLang="zh-CN" sz="800" u="none" strike="noStrike" dirty="0">
                          <a:effectLst/>
                          <a:latin typeface="微软雅黑" pitchFamily="34" charset="-122"/>
                          <a:ea typeface="微软雅黑" pitchFamily="34" charset="-122"/>
                        </a:rPr>
                        <a:t>85℃</a:t>
                      </a:r>
                      <a:endParaRPr lang="en-US" altLang="zh-CN"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191230">
                <a:tc vMerge="1">
                  <a:txBody>
                    <a:bodyPr/>
                    <a:lstStyle/>
                    <a:p>
                      <a:pPr algn="l" fontAlgn="ctr"/>
                      <a:endParaRPr lang="zh-CN" altLang="en-US" sz="900" b="0" i="0" u="none" strike="noStrike" dirty="0">
                        <a:solidFill>
                          <a:srgbClr val="000000"/>
                        </a:solidFill>
                        <a:effectLst/>
                        <a:latin typeface="微软雅黑" pitchFamily="34" charset="-122"/>
                        <a:ea typeface="微软雅黑" pitchFamily="34" charset="-122"/>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ctr" latinLnBrk="0" hangingPunct="1"/>
                      <a:r>
                        <a:rPr lang="en-US" altLang="zh-CN" sz="800" b="0" i="0" u="none" strike="noStrike" kern="1200" dirty="0">
                          <a:solidFill>
                            <a:srgbClr val="000000"/>
                          </a:solidFill>
                          <a:effectLst/>
                          <a:latin typeface="微软雅黑" pitchFamily="34" charset="-122"/>
                          <a:ea typeface="微软雅黑" pitchFamily="34" charset="-122"/>
                          <a:cs typeface="+mn-cs"/>
                        </a:rPr>
                        <a:t>Motion detection</a:t>
                      </a:r>
                      <a:endParaRPr lang="zh-CN" altLang="en-US" sz="800" b="0"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800" b="0" i="0" u="none" strike="noStrike" kern="1200" dirty="0" err="1">
                          <a:solidFill>
                            <a:srgbClr val="000000"/>
                          </a:solidFill>
                          <a:effectLst/>
                          <a:latin typeface="微软雅黑" pitchFamily="34" charset="-122"/>
                          <a:ea typeface="微软雅黑" pitchFamily="34" charset="-122"/>
                          <a:cs typeface="+mn-cs"/>
                        </a:rPr>
                        <a:t>Triaxial</a:t>
                      </a:r>
                      <a:r>
                        <a:rPr lang="en-US" altLang="zh-CN" sz="800" b="0" i="0" u="none" strike="noStrike" dirty="0">
                          <a:solidFill>
                            <a:srgbClr val="000000"/>
                          </a:solidFill>
                          <a:effectLst/>
                          <a:latin typeface="微软雅黑" pitchFamily="34" charset="-122"/>
                          <a:ea typeface="微软雅黑" pitchFamily="34" charset="-122"/>
                        </a:rPr>
                        <a:t>&lt;=16g</a:t>
                      </a:r>
                      <a:endParaRPr lang="zh-CN" alt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191230">
                <a:tc row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000" b="1" i="0" u="none" strike="noStrike" kern="1200" dirty="0">
                          <a:solidFill>
                            <a:srgbClr val="000000"/>
                          </a:solidFill>
                          <a:effectLst/>
                          <a:latin typeface="微软雅黑" pitchFamily="34" charset="-122"/>
                          <a:ea typeface="微软雅黑" pitchFamily="34" charset="-122"/>
                          <a:cs typeface="+mn-cs"/>
                        </a:rPr>
                        <a:t>Environment</a:t>
                      </a:r>
                      <a:endParaRPr lang="zh-CN" altLang="en-US" sz="1000" b="1"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ctr" latinLnBrk="0" hangingPunct="1"/>
                      <a:r>
                        <a:rPr lang="en-US" altLang="zh-CN" sz="800" b="0" i="0" u="none" strike="noStrike" kern="1200" dirty="0">
                          <a:solidFill>
                            <a:srgbClr val="000000"/>
                          </a:solidFill>
                          <a:effectLst/>
                          <a:latin typeface="微软雅黑" pitchFamily="34" charset="-122"/>
                          <a:ea typeface="微软雅黑" pitchFamily="34" charset="-122"/>
                          <a:cs typeface="+mn-cs"/>
                        </a:rPr>
                        <a:t>Operating temperature</a:t>
                      </a:r>
                      <a:endParaRPr lang="zh-CN" altLang="en-US" sz="800" b="0"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CN" sz="800" u="none" strike="noStrike" dirty="0">
                          <a:effectLst/>
                          <a:latin typeface="微软雅黑" pitchFamily="34" charset="-122"/>
                          <a:ea typeface="微软雅黑" pitchFamily="34" charset="-122"/>
                        </a:rPr>
                        <a:t>﹣40℃</a:t>
                      </a:r>
                      <a:r>
                        <a:rPr lang="zh-CN" altLang="en-US" sz="800" u="none" strike="noStrike" dirty="0">
                          <a:effectLst/>
                          <a:latin typeface="微软雅黑" pitchFamily="34" charset="-122"/>
                          <a:ea typeface="微软雅黑" pitchFamily="34" charset="-122"/>
                        </a:rPr>
                        <a:t>～＋</a:t>
                      </a:r>
                      <a:r>
                        <a:rPr lang="en-US" altLang="zh-CN" sz="800" u="none" strike="noStrike" dirty="0">
                          <a:effectLst/>
                          <a:latin typeface="微软雅黑" pitchFamily="34" charset="-122"/>
                          <a:ea typeface="微软雅黑" pitchFamily="34" charset="-122"/>
                        </a:rPr>
                        <a:t>85℃</a:t>
                      </a:r>
                      <a:endParaRPr lang="en-US" altLang="zh-CN"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191230">
                <a:tc vMerge="1">
                  <a:txBody>
                    <a:bodyPr/>
                    <a:lstStyle/>
                    <a:p>
                      <a:endParaRPr lang="zh-CN" altLang="en-US"/>
                    </a:p>
                  </a:txBody>
                  <a:tcPr/>
                </a:tc>
                <a:tc>
                  <a:txBody>
                    <a:bodyPr/>
                    <a:lstStyle/>
                    <a:p>
                      <a:pPr marL="0" algn="l" defTabSz="914400" rtl="0" eaLnBrk="1" fontAlgn="ctr" latinLnBrk="0" hangingPunct="1"/>
                      <a:r>
                        <a:rPr lang="en-US" altLang="zh-CN" sz="800" b="0" i="0" u="none" strike="noStrike" kern="1200" dirty="0">
                          <a:solidFill>
                            <a:srgbClr val="000000"/>
                          </a:solidFill>
                          <a:effectLst/>
                          <a:latin typeface="微软雅黑" pitchFamily="34" charset="-122"/>
                          <a:ea typeface="微软雅黑" pitchFamily="34" charset="-122"/>
                          <a:cs typeface="+mn-cs"/>
                        </a:rPr>
                        <a:t>Working humidity</a:t>
                      </a:r>
                      <a:endParaRPr lang="zh-CN" altLang="en-US" sz="800" b="0"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CN" sz="800" u="none" strike="noStrike" dirty="0">
                          <a:effectLst/>
                          <a:latin typeface="微软雅黑" pitchFamily="34" charset="-122"/>
                          <a:ea typeface="微软雅黑" pitchFamily="34" charset="-122"/>
                        </a:rPr>
                        <a:t>5% </a:t>
                      </a:r>
                      <a:r>
                        <a:rPr lang="zh-CN" altLang="en-US" sz="800" u="none" strike="noStrike" dirty="0">
                          <a:effectLst/>
                          <a:latin typeface="微软雅黑" pitchFamily="34" charset="-122"/>
                          <a:ea typeface="微软雅黑" pitchFamily="34" charset="-122"/>
                        </a:rPr>
                        <a:t>～ </a:t>
                      </a:r>
                      <a:r>
                        <a:rPr lang="en-US" altLang="zh-CN" sz="800" u="none" strike="noStrike" dirty="0">
                          <a:effectLst/>
                          <a:latin typeface="微软雅黑" pitchFamily="34" charset="-122"/>
                          <a:ea typeface="微软雅黑" pitchFamily="34" charset="-122"/>
                        </a:rPr>
                        <a:t>95%</a:t>
                      </a:r>
                      <a:endParaRPr lang="en-US" altLang="zh-CN"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191230">
                <a:tc vMerge="1">
                  <a:txBody>
                    <a:bodyPr/>
                    <a:lstStyle/>
                    <a:p>
                      <a:endParaRPr lang="zh-CN" altLang="en-US"/>
                    </a:p>
                  </a:txBody>
                  <a:tcPr/>
                </a:tc>
                <a:tc>
                  <a:txBody>
                    <a:bodyPr/>
                    <a:lstStyle/>
                    <a:p>
                      <a:pPr marL="0" algn="l" defTabSz="914400" rtl="0" eaLnBrk="1" fontAlgn="ctr" latinLnBrk="0" hangingPunct="1"/>
                      <a:r>
                        <a:rPr lang="en-US" altLang="zh-CN" sz="800" b="0" i="0" u="none" strike="noStrike" kern="1200" dirty="0">
                          <a:solidFill>
                            <a:srgbClr val="000000"/>
                          </a:solidFill>
                          <a:effectLst/>
                          <a:latin typeface="微软雅黑" pitchFamily="34" charset="-122"/>
                          <a:ea typeface="微软雅黑" pitchFamily="34" charset="-122"/>
                          <a:cs typeface="+mn-cs"/>
                        </a:rPr>
                        <a:t>Waterproof rating</a:t>
                      </a:r>
                      <a:endParaRPr lang="zh-CN" altLang="en-US" sz="800" b="0" i="0" u="none" strike="noStrike" kern="1200" dirty="0">
                        <a:solidFill>
                          <a:srgbClr val="000000"/>
                        </a:solidFill>
                        <a:effectLst/>
                        <a:latin typeface="微软雅黑" pitchFamily="34" charset="-122"/>
                        <a:ea typeface="微软雅黑" pitchFamily="34" charset="-122"/>
                        <a:cs typeface="+mn-cs"/>
                      </a:endParaRPr>
                    </a:p>
                  </a:txBody>
                  <a:tcPr marL="6881" marR="6881" marT="6881"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800" u="none" strike="noStrike" dirty="0">
                          <a:effectLst/>
                          <a:latin typeface="微软雅黑" pitchFamily="34" charset="-122"/>
                          <a:ea typeface="微软雅黑" pitchFamily="34" charset="-122"/>
                        </a:rPr>
                        <a:t>IP67</a:t>
                      </a:r>
                      <a:endParaRPr lang="en-US" sz="800" b="0" i="0" u="none" strike="noStrike" dirty="0">
                        <a:solidFill>
                          <a:srgbClr val="000000"/>
                        </a:solidFill>
                        <a:effectLst/>
                        <a:latin typeface="微软雅黑" pitchFamily="34" charset="-122"/>
                        <a:ea typeface="微软雅黑" pitchFamily="34" charset="-122"/>
                      </a:endParaRPr>
                    </a:p>
                  </a:txBody>
                  <a:tcPr marL="6881" marR="6881" marT="6881"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0"/>
                  </a:ext>
                </a:extLst>
              </a:tr>
            </a:tbl>
          </a:graphicData>
        </a:graphic>
      </p:graphicFrame>
      <p:sp>
        <p:nvSpPr>
          <p:cNvPr id="10" name="TextBox 9"/>
          <p:cNvSpPr txBox="1"/>
          <p:nvPr/>
        </p:nvSpPr>
        <p:spPr>
          <a:xfrm>
            <a:off x="1122013" y="6105128"/>
            <a:ext cx="4665637" cy="646331"/>
          </a:xfrm>
          <a:prstGeom prst="rect">
            <a:avLst/>
          </a:prstGeom>
          <a:noFill/>
        </p:spPr>
        <p:txBody>
          <a:bodyPr wrap="none" rtlCol="0">
            <a:spAutoFit/>
          </a:bodyPr>
          <a:lstStyle/>
          <a:p>
            <a:pPr algn="ctr"/>
            <a:r>
              <a:rPr lang="en-US" altLang="zh-CN" dirty="0"/>
              <a:t>Professional GPS Tracking System for Containers</a:t>
            </a:r>
            <a:endParaRPr lang="zh-CN" altLang="zh-CN" dirty="0"/>
          </a:p>
          <a:p>
            <a:pPr algn="ctr"/>
            <a:endParaRPr lang="zh-CN" altLang="en-US" b="1" dirty="0">
              <a:solidFill>
                <a:schemeClr val="bg1"/>
              </a:solidFill>
              <a:latin typeface="微软雅黑" pitchFamily="34" charset="-122"/>
              <a:ea typeface="微软雅黑" pitchFamily="34" charset="-122"/>
            </a:endParaRPr>
          </a:p>
        </p:txBody>
      </p:sp>
      <p:sp>
        <p:nvSpPr>
          <p:cNvPr id="22" name="TextBox 21"/>
          <p:cNvSpPr txBox="1"/>
          <p:nvPr/>
        </p:nvSpPr>
        <p:spPr>
          <a:xfrm>
            <a:off x="404664" y="9629001"/>
            <a:ext cx="6453336" cy="276999"/>
          </a:xfrm>
          <a:prstGeom prst="rect">
            <a:avLst/>
          </a:prstGeom>
          <a:noFill/>
        </p:spPr>
        <p:txBody>
          <a:bodyPr wrap="square" rtlCol="0">
            <a:spAutoFit/>
          </a:bodyPr>
          <a:lstStyle/>
          <a:p>
            <a:r>
              <a:rPr lang="en-US" altLang="zh-CN" sz="1000" dirty="0">
                <a:solidFill>
                  <a:schemeClr val="bg1"/>
                </a:solidFill>
                <a:latin typeface="微软雅黑" pitchFamily="34" charset="-122"/>
                <a:ea typeface="微软雅黑" pitchFamily="34" charset="-122"/>
              </a:rPr>
              <a:t>Smart Container</a:t>
            </a:r>
            <a:r>
              <a:rPr lang="zh-CN" altLang="en-US" sz="1000" dirty="0">
                <a:solidFill>
                  <a:schemeClr val="bg1"/>
                </a:solidFill>
                <a:latin typeface="微软雅黑" pitchFamily="34" charset="-122"/>
                <a:ea typeface="微软雅黑" pitchFamily="34" charset="-122"/>
              </a:rPr>
              <a:t> </a:t>
            </a:r>
            <a:r>
              <a:rPr lang="en-US" altLang="zh-CN" sz="1000" dirty="0">
                <a:solidFill>
                  <a:schemeClr val="bg1"/>
                </a:solidFill>
                <a:latin typeface="微软雅黑" pitchFamily="34" charset="-122"/>
                <a:ea typeface="微软雅黑" pitchFamily="34" charset="-122"/>
              </a:rPr>
              <a:t>| Container Positioning| Container Monitoring</a:t>
            </a:r>
            <a:r>
              <a:rPr lang="zh-CN" altLang="en-US" sz="1000" dirty="0">
                <a:solidFill>
                  <a:schemeClr val="bg1"/>
                </a:solidFill>
                <a:latin typeface="微软雅黑" pitchFamily="34" charset="-122"/>
                <a:ea typeface="微软雅黑" pitchFamily="34" charset="-122"/>
              </a:rPr>
              <a:t> </a:t>
            </a:r>
            <a:r>
              <a:rPr lang="en-US" altLang="zh-CN" sz="1200" dirty="0">
                <a:solidFill>
                  <a:schemeClr val="bg1"/>
                </a:solidFill>
                <a:latin typeface="微软雅黑" pitchFamily="34" charset="-122"/>
                <a:ea typeface="微软雅黑" pitchFamily="34" charset="-122"/>
              </a:rPr>
              <a:t>|</a:t>
            </a:r>
            <a:r>
              <a:rPr lang="en-US" altLang="zh-CN" sz="1000" dirty="0">
                <a:solidFill>
                  <a:schemeClr val="bg1"/>
                </a:solidFill>
                <a:latin typeface="微软雅黑" pitchFamily="34" charset="-122"/>
                <a:ea typeface="微软雅黑" pitchFamily="34" charset="-122"/>
              </a:rPr>
              <a:t> Container Tracker</a:t>
            </a:r>
            <a:r>
              <a:rPr lang="zh-CN" altLang="en-US" sz="1000" dirty="0">
                <a:solidFill>
                  <a:schemeClr val="bg1"/>
                </a:solidFill>
                <a:latin typeface="微软雅黑" pitchFamily="34" charset="-122"/>
                <a:ea typeface="微软雅黑" pitchFamily="34" charset="-122"/>
              </a:rPr>
              <a:t> </a:t>
            </a:r>
            <a:r>
              <a:rPr lang="en-US" altLang="zh-CN" sz="1200" dirty="0">
                <a:solidFill>
                  <a:schemeClr val="bg1"/>
                </a:solidFill>
                <a:latin typeface="微软雅黑" pitchFamily="34" charset="-122"/>
                <a:ea typeface="微软雅黑" pitchFamily="34" charset="-122"/>
              </a:rPr>
              <a:t>| </a:t>
            </a:r>
            <a:r>
              <a:rPr lang="en-US" altLang="zh-CN" sz="1000" dirty="0">
                <a:solidFill>
                  <a:schemeClr val="bg1"/>
                </a:solidFill>
                <a:latin typeface="微软雅黑" pitchFamily="34" charset="-122"/>
                <a:ea typeface="微软雅黑" pitchFamily="34" charset="-122"/>
              </a:rPr>
              <a:t>Container GPS</a:t>
            </a:r>
            <a:endParaRPr lang="zh-CN" altLang="en-US" sz="1000" dirty="0">
              <a:solidFill>
                <a:schemeClr val="bg1"/>
              </a:solidFill>
              <a:latin typeface="微软雅黑" pitchFamily="34" charset="-122"/>
              <a:ea typeface="微软雅黑" pitchFamily="34" charset="-122"/>
            </a:endParaRPr>
          </a:p>
        </p:txBody>
      </p:sp>
      <p:graphicFrame>
        <p:nvGraphicFramePr>
          <p:cNvPr id="12" name="表格 11">
            <a:extLst>
              <a:ext uri="{FF2B5EF4-FFF2-40B4-BE49-F238E27FC236}">
                <a16:creationId xmlns:a16="http://schemas.microsoft.com/office/drawing/2014/main" id="{955FAA90-1F1F-B84D-846C-2662870C8C8E}"/>
              </a:ext>
            </a:extLst>
          </p:cNvPr>
          <p:cNvGraphicFramePr>
            <a:graphicFrameLocks noGrp="1"/>
          </p:cNvGraphicFramePr>
          <p:nvPr>
            <p:extLst>
              <p:ext uri="{D42A27DB-BD31-4B8C-83A1-F6EECF244321}">
                <p14:modId xmlns:p14="http://schemas.microsoft.com/office/powerpoint/2010/main" val="3807650189"/>
              </p:ext>
            </p:extLst>
          </p:nvPr>
        </p:nvGraphicFramePr>
        <p:xfrm>
          <a:off x="45611" y="6909703"/>
          <a:ext cx="3390900" cy="1017270"/>
        </p:xfrm>
        <a:graphic>
          <a:graphicData uri="http://schemas.openxmlformats.org/drawingml/2006/table">
            <a:tbl>
              <a:tblPr>
                <a:tableStyleId>{5C22544A-7EE6-4342-B048-85BDC9FD1C3A}</a:tableStyleId>
              </a:tblPr>
              <a:tblGrid>
                <a:gridCol w="1171575">
                  <a:extLst>
                    <a:ext uri="{9D8B030D-6E8A-4147-A177-3AD203B41FA5}">
                      <a16:colId xmlns:a16="http://schemas.microsoft.com/office/drawing/2014/main" val="1838412664"/>
                    </a:ext>
                  </a:extLst>
                </a:gridCol>
                <a:gridCol w="571500">
                  <a:extLst>
                    <a:ext uri="{9D8B030D-6E8A-4147-A177-3AD203B41FA5}">
                      <a16:colId xmlns:a16="http://schemas.microsoft.com/office/drawing/2014/main" val="2670709007"/>
                    </a:ext>
                  </a:extLst>
                </a:gridCol>
                <a:gridCol w="1647825">
                  <a:extLst>
                    <a:ext uri="{9D8B030D-6E8A-4147-A177-3AD203B41FA5}">
                      <a16:colId xmlns:a16="http://schemas.microsoft.com/office/drawing/2014/main" val="3564196097"/>
                    </a:ext>
                  </a:extLst>
                </a:gridCol>
              </a:tblGrid>
              <a:tr h="228600">
                <a:tc gridSpan="3">
                  <a:txBody>
                    <a:bodyPr/>
                    <a:lstStyle/>
                    <a:p>
                      <a:pPr algn="l" fontAlgn="b"/>
                      <a:r>
                        <a:rPr lang="en" sz="1000" u="none" strike="noStrike">
                          <a:effectLst/>
                        </a:rPr>
                        <a:t>Vjoy Car Electronics Limited</a:t>
                      </a:r>
                      <a:endParaRPr lang="en" sz="1000" b="1" i="0" u="none" strike="noStrike">
                        <a:solidFill>
                          <a:srgbClr val="000000"/>
                        </a:solidFill>
                        <a:effectLst/>
                        <a:latin typeface="Arial" panose="020B0604020202020204" pitchFamily="34" charset="0"/>
                      </a:endParaRPr>
                    </a:p>
                  </a:txBody>
                  <a:tcPr marL="9525" marR="9525" marT="9525" marB="0" anchor="b"/>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40342004"/>
                  </a:ext>
                </a:extLst>
              </a:tr>
              <a:tr h="123825">
                <a:tc gridSpan="3">
                  <a:txBody>
                    <a:bodyPr/>
                    <a:lstStyle/>
                    <a:p>
                      <a:pPr algn="l" fontAlgn="b"/>
                      <a:r>
                        <a:rPr lang="en" sz="800" u="none" strike="noStrike">
                          <a:effectLst/>
                        </a:rPr>
                        <a:t>No.405,Ze Hua Building,No.988 Mei Long Road</a:t>
                      </a:r>
                      <a:endParaRPr lang="en" sz="800" b="0" i="0" u="none" strike="noStrike">
                        <a:effectLst/>
                        <a:latin typeface="Arial" panose="020B0604020202020204" pitchFamily="34" charset="0"/>
                      </a:endParaRPr>
                    </a:p>
                  </a:txBody>
                  <a:tcPr marL="9525" marR="9525" marT="9525" marB="0" anchor="b"/>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885214033"/>
                  </a:ext>
                </a:extLst>
              </a:tr>
              <a:tr h="123825">
                <a:tc>
                  <a:txBody>
                    <a:bodyPr/>
                    <a:lstStyle/>
                    <a:p>
                      <a:pPr algn="l" fontAlgn="b"/>
                      <a:r>
                        <a:rPr lang="en" sz="800" u="none" strike="noStrike">
                          <a:effectLst/>
                        </a:rPr>
                        <a:t>Long Hua District</a:t>
                      </a:r>
                      <a:endParaRPr lang="en" sz="800" b="0" i="0" u="none" strike="noStrike">
                        <a:effectLst/>
                        <a:latin typeface="Arial" panose="020B0604020202020204" pitchFamily="34" charset="0"/>
                      </a:endParaRPr>
                    </a:p>
                  </a:txBody>
                  <a:tcPr marL="9525" marR="9525" marT="9525" marB="0" anchor="b"/>
                </a:tc>
                <a:tc>
                  <a:txBody>
                    <a:bodyPr/>
                    <a:lstStyle/>
                    <a:p>
                      <a:pPr algn="l" fontAlgn="b"/>
                      <a:endParaRPr lang="zh-CN" altLang="en-US" sz="800" b="0" i="0" u="none" strike="noStrike">
                        <a:effectLst/>
                        <a:latin typeface="Arial" panose="020B0604020202020204" pitchFamily="34" charset="0"/>
                      </a:endParaRPr>
                    </a:p>
                  </a:txBody>
                  <a:tcPr marL="9525" marR="9525" marT="9525" marB="0" anchor="b"/>
                </a:tc>
                <a:tc>
                  <a:txBody>
                    <a:bodyPr/>
                    <a:lstStyle/>
                    <a:p>
                      <a:pPr algn="l" fontAlgn="b"/>
                      <a:endParaRPr lang="zh-CN" altLang="en-US" sz="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312260972"/>
                  </a:ext>
                </a:extLst>
              </a:tr>
              <a:tr h="123825">
                <a:tc gridSpan="3">
                  <a:txBody>
                    <a:bodyPr/>
                    <a:lstStyle/>
                    <a:p>
                      <a:pPr algn="l" fontAlgn="b"/>
                      <a:r>
                        <a:rPr lang="en" sz="800" u="none" strike="noStrike">
                          <a:effectLst/>
                        </a:rPr>
                        <a:t>Shenzhen,518108 China.</a:t>
                      </a:r>
                      <a:endParaRPr lang="en" sz="800" b="0" i="0" u="none" strike="noStrike">
                        <a:effectLst/>
                        <a:latin typeface="Arial" panose="020B0604020202020204" pitchFamily="34" charset="0"/>
                      </a:endParaRPr>
                    </a:p>
                  </a:txBody>
                  <a:tcPr marL="9525" marR="9525" marT="9525" marB="0" anchor="b"/>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4019143118"/>
                  </a:ext>
                </a:extLst>
              </a:tr>
              <a:tr h="123825">
                <a:tc gridSpan="3">
                  <a:txBody>
                    <a:bodyPr/>
                    <a:lstStyle/>
                    <a:p>
                      <a:pPr algn="l" fontAlgn="b"/>
                      <a:r>
                        <a:rPr lang="en" sz="800" u="none" strike="noStrike">
                          <a:effectLst/>
                        </a:rPr>
                        <a:t>Tel:+86-755-36317464     Fax:+86-755-66620978</a:t>
                      </a:r>
                      <a:endParaRPr lang="en" sz="800" b="0" i="0" u="none" strike="noStrike">
                        <a:effectLst/>
                        <a:latin typeface="Arial" panose="020B0604020202020204" pitchFamily="34" charset="0"/>
                      </a:endParaRPr>
                    </a:p>
                  </a:txBody>
                  <a:tcPr marL="9525" marR="9525" marT="9525" marB="0" anchor="b"/>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332262100"/>
                  </a:ext>
                </a:extLst>
              </a:tr>
              <a:tr h="123825">
                <a:tc gridSpan="3">
                  <a:txBody>
                    <a:bodyPr/>
                    <a:lstStyle/>
                    <a:p>
                      <a:pPr algn="l" fontAlgn="b"/>
                      <a:r>
                        <a:rPr lang="en" sz="800" u="none" strike="noStrike">
                          <a:effectLst/>
                        </a:rPr>
                        <a:t>Mob:+86 136 2192 5935   Email:sales@vjoycar.com</a:t>
                      </a:r>
                      <a:endParaRPr lang="en" sz="800" b="0" i="0" u="none" strike="noStrike">
                        <a:effectLst/>
                        <a:latin typeface="Arial" panose="020B0604020202020204" pitchFamily="34" charset="0"/>
                      </a:endParaRPr>
                    </a:p>
                  </a:txBody>
                  <a:tcPr marL="9525" marR="9525" marT="9525" marB="0" anchor="b"/>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500611527"/>
                  </a:ext>
                </a:extLst>
              </a:tr>
              <a:tr h="123825">
                <a:tc gridSpan="3">
                  <a:txBody>
                    <a:bodyPr/>
                    <a:lstStyle/>
                    <a:p>
                      <a:pPr algn="l" fontAlgn="b"/>
                      <a:r>
                        <a:rPr lang="en" sz="800" u="none" strike="noStrike" dirty="0" err="1">
                          <a:effectLst/>
                        </a:rPr>
                        <a:t>Websit</a:t>
                      </a:r>
                      <a:r>
                        <a:rPr lang="en" sz="800" u="none" strike="noStrike" dirty="0">
                          <a:effectLst/>
                        </a:rPr>
                        <a:t>: </a:t>
                      </a:r>
                      <a:r>
                        <a:rPr lang="en" sz="800" u="none" strike="noStrike" dirty="0" err="1">
                          <a:effectLst/>
                        </a:rPr>
                        <a:t>www.vjoycar.com</a:t>
                      </a:r>
                      <a:endParaRPr lang="en" sz="800" b="0" i="0" u="none" strike="noStrike" dirty="0">
                        <a:effectLst/>
                        <a:latin typeface="Arial" panose="020B0604020202020204" pitchFamily="34" charset="0"/>
                      </a:endParaRPr>
                    </a:p>
                  </a:txBody>
                  <a:tcPr marL="9525" marR="9525" marT="9525" marB="0" anchor="b"/>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824918250"/>
                  </a:ext>
                </a:extLst>
              </a:tr>
            </a:tbl>
          </a:graphicData>
        </a:graphic>
      </p:graphicFrame>
    </p:spTree>
    <p:extLst>
      <p:ext uri="{BB962C8B-B14F-4D97-AF65-F5344CB8AC3E}">
        <p14:creationId xmlns:p14="http://schemas.microsoft.com/office/powerpoint/2010/main" val="354718879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500</TotalTime>
  <Words>699</Words>
  <Application>Microsoft Macintosh PowerPoint</Application>
  <PresentationFormat>A4 纸张(210x297 毫米)</PresentationFormat>
  <Paragraphs>97</Paragraphs>
  <Slides>3</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vt:i4>
      </vt:variant>
    </vt:vector>
  </HeadingPairs>
  <TitlesOfParts>
    <vt:vector size="8" baseType="lpstr">
      <vt:lpstr>微软雅黑</vt:lpstr>
      <vt:lpstr>Arial</vt:lpstr>
      <vt:lpstr>Calibri</vt:lpstr>
      <vt:lpstr>Wingdings</vt:lpstr>
      <vt:lpstr>Office 主题</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Office</cp:lastModifiedBy>
  <cp:revision>73</cp:revision>
  <dcterms:created xsi:type="dcterms:W3CDTF">2018-12-06T03:47:56Z</dcterms:created>
  <dcterms:modified xsi:type="dcterms:W3CDTF">2019-12-05T01:48:54Z</dcterms:modified>
</cp:coreProperties>
</file>